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66" r:id="rId3"/>
    <p:sldId id="492" r:id="rId4"/>
    <p:sldId id="455" r:id="rId5"/>
    <p:sldId id="493" r:id="rId6"/>
    <p:sldId id="459" r:id="rId7"/>
    <p:sldId id="460" r:id="rId8"/>
    <p:sldId id="462" r:id="rId9"/>
    <p:sldId id="477" r:id="rId10"/>
    <p:sldId id="479" r:id="rId11"/>
    <p:sldId id="474" r:id="rId12"/>
    <p:sldId id="496" r:id="rId13"/>
    <p:sldId id="494" r:id="rId14"/>
    <p:sldId id="539" r:id="rId15"/>
    <p:sldId id="495" r:id="rId16"/>
    <p:sldId id="500" r:id="rId17"/>
    <p:sldId id="498" r:id="rId18"/>
    <p:sldId id="537" r:id="rId19"/>
    <p:sldId id="538" r:id="rId20"/>
    <p:sldId id="502" r:id="rId21"/>
    <p:sldId id="501" r:id="rId22"/>
    <p:sldId id="544" r:id="rId23"/>
    <p:sldId id="543" r:id="rId24"/>
    <p:sldId id="546" r:id="rId25"/>
    <p:sldId id="552" r:id="rId26"/>
    <p:sldId id="529" r:id="rId27"/>
    <p:sldId id="532" r:id="rId28"/>
    <p:sldId id="547" r:id="rId29"/>
    <p:sldId id="554" r:id="rId30"/>
    <p:sldId id="553" r:id="rId31"/>
    <p:sldId id="505" r:id="rId32"/>
    <p:sldId id="540" r:id="rId33"/>
    <p:sldId id="541" r:id="rId34"/>
    <p:sldId id="542" r:id="rId35"/>
    <p:sldId id="555" r:id="rId36"/>
    <p:sldId id="545" r:id="rId37"/>
    <p:sldId id="533" r:id="rId38"/>
    <p:sldId id="508" r:id="rId39"/>
    <p:sldId id="531" r:id="rId40"/>
    <p:sldId id="535" r:id="rId41"/>
    <p:sldId id="536" r:id="rId42"/>
    <p:sldId id="548" r:id="rId43"/>
    <p:sldId id="513" r:id="rId44"/>
    <p:sldId id="511" r:id="rId45"/>
    <p:sldId id="514" r:id="rId46"/>
    <p:sldId id="549" r:id="rId47"/>
    <p:sldId id="550" r:id="rId48"/>
    <p:sldId id="515" r:id="rId49"/>
    <p:sldId id="517" r:id="rId50"/>
    <p:sldId id="518" r:id="rId51"/>
    <p:sldId id="551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6919" autoAdjust="0"/>
    <p:restoredTop sz="86430" autoAdjust="0"/>
  </p:normalViewPr>
  <p:slideViewPr>
    <p:cSldViewPr snapToObjects="1">
      <p:cViewPr>
        <p:scale>
          <a:sx n="68" d="100"/>
          <a:sy n="68" d="100"/>
        </p:scale>
        <p:origin x="-2048" y="-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480E0-533B-2442-AB63-E08C358659CD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66BB6-1828-1C46-8BD6-F40F7F892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36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F543A-01F0-5344-99D1-50D1FA3C4CB6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FE83-BCA8-534A-95D1-8C096A13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7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935"/>
            <a:ext cx="9144000" cy="617093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7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3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7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3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9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1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9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1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4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22/08/16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228332" y="6444044"/>
            <a:ext cx="2999852" cy="369332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Colóquio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UERN, 24/8/2016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0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5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-3944" y="2780928"/>
            <a:ext cx="9144000" cy="32403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Carlos Alberto dos Santos</a:t>
            </a:r>
          </a:p>
          <a:p>
            <a:pPr marL="0" indent="0" algn="ctr">
              <a:buFont typeface="Arial"/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Professor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Visitante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Font typeface="Arial"/>
              <a:buNone/>
            </a:pP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Departamento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de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Ciências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Exatas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Naturais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Font typeface="Arial"/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Univ. Federal Rural do Semi-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Árido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Font typeface="Arial"/>
              <a:buNone/>
            </a:pP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Mestrado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Nacional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Profissional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de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Ensino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de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Física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Font typeface="Arial"/>
              <a:buNone/>
            </a:pP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cas.ufrgs@gmail.com</a:t>
            </a: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-3944" y="738569"/>
            <a:ext cx="9144000" cy="17543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 </a:t>
            </a:r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  <a:r>
              <a:rPr lang="x-none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feito fotoelétrico na perspectiva da teoria de Kuhn</a:t>
            </a:r>
            <a:endParaRPr lang="x-none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23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34299" y="2416448"/>
            <a:ext cx="8558181" cy="3676848"/>
            <a:chOff x="334299" y="400224"/>
            <a:chExt cx="8558181" cy="3676848"/>
          </a:xfrm>
        </p:grpSpPr>
        <p:pic>
          <p:nvPicPr>
            <p:cNvPr id="14" name="Picture 13" descr="nuvem6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99" y="400224"/>
              <a:ext cx="8558181" cy="367684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899592" y="980728"/>
              <a:ext cx="7852725" cy="2817024"/>
              <a:chOff x="899592" y="980728"/>
              <a:chExt cx="7852725" cy="2817024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899592" y="3212976"/>
                <a:ext cx="2077812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dirty="0" smtClean="0">
                    <a:solidFill>
                      <a:srgbClr val="3366FF"/>
                    </a:solidFill>
                  </a:rPr>
                  <a:t>Revoluções</a:t>
                </a:r>
                <a:endParaRPr lang="pt-BR" sz="3200" dirty="0">
                  <a:solidFill>
                    <a:srgbClr val="3366FF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39752" y="980728"/>
                <a:ext cx="251264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3200" dirty="0" smtClean="0">
                    <a:solidFill>
                      <a:srgbClr val="3366FF"/>
                    </a:solidFill>
                  </a:rPr>
                  <a:t>Anomalias &amp; Crises</a:t>
                </a:r>
                <a:endParaRPr lang="pt-BR" sz="3200" dirty="0">
                  <a:solidFill>
                    <a:srgbClr val="3366FF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932040" y="2982143"/>
                <a:ext cx="382027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dirty="0" smtClean="0">
                    <a:solidFill>
                      <a:srgbClr val="3366FF"/>
                    </a:solidFill>
                  </a:rPr>
                  <a:t>Quebra de paradigma</a:t>
                </a:r>
                <a:endParaRPr lang="pt-BR" sz="3200" dirty="0">
                  <a:solidFill>
                    <a:srgbClr val="3366FF"/>
                  </a:solidFill>
                </a:endParaRPr>
              </a:p>
            </p:txBody>
          </p:sp>
        </p:grpSp>
      </p:grpSp>
      <p:pic>
        <p:nvPicPr>
          <p:cNvPr id="9" name="Picture 8" descr="setaVermelhaRabis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709106"/>
            <a:ext cx="1216774" cy="863910"/>
          </a:xfrm>
          <a:prstGeom prst="rect">
            <a:avLst/>
          </a:prstGeom>
        </p:spPr>
      </p:pic>
      <p:pic>
        <p:nvPicPr>
          <p:cNvPr id="22" name="Picture 21" descr="duvid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9512" y="116632"/>
            <a:ext cx="1521890" cy="1643286"/>
          </a:xfrm>
          <a:prstGeom prst="rect">
            <a:avLst/>
          </a:prstGeom>
        </p:spPr>
      </p:pic>
      <p:pic>
        <p:nvPicPr>
          <p:cNvPr id="23" name="Picture 22" descr="setaVermelhaRabis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1637" flipH="1">
            <a:off x="344817" y="3765714"/>
            <a:ext cx="1216774" cy="863910"/>
          </a:xfrm>
          <a:prstGeom prst="rect">
            <a:avLst/>
          </a:prstGeom>
        </p:spPr>
      </p:pic>
      <p:pic>
        <p:nvPicPr>
          <p:cNvPr id="24" name="Picture 23" descr="setaVermelhaRabis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74" y="1628986"/>
            <a:ext cx="1216774" cy="863910"/>
          </a:xfrm>
          <a:prstGeom prst="rect">
            <a:avLst/>
          </a:prstGeom>
        </p:spPr>
      </p:pic>
      <p:pic>
        <p:nvPicPr>
          <p:cNvPr id="10" name="Picture 9" descr="InterrogaExclama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8639"/>
            <a:ext cx="4032448" cy="24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58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nuvem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7642" y="1205632"/>
            <a:ext cx="7018734" cy="301545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7647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Anomalias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516"/>
            <a:ext cx="2997200" cy="1536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4605195"/>
            <a:ext cx="2997200" cy="1536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46058"/>
            <a:ext cx="3357240" cy="17032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21956" y="1717357"/>
            <a:ext cx="2150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Descoberta dos raios </a:t>
            </a:r>
            <a:r>
              <a:rPr lang="pt-BR" sz="2400" dirty="0" err="1" smtClean="0"/>
              <a:t>X</a:t>
            </a:r>
            <a:endParaRPr lang="pt-BR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331640" y="3030051"/>
            <a:ext cx="2664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Descoberta da garrafa de </a:t>
            </a:r>
            <a:r>
              <a:rPr lang="pt-BR" sz="2400" dirty="0" err="1" smtClean="0"/>
              <a:t>Leyden</a:t>
            </a:r>
            <a:endParaRPr lang="pt-BR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508104" y="3543399"/>
            <a:ext cx="2539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Ef</a:t>
            </a:r>
            <a:r>
              <a:rPr lang="pt-BR" sz="2400" dirty="0" smtClean="0"/>
              <a:t>. fotoelétrico</a:t>
            </a:r>
            <a:endParaRPr lang="pt-BR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22156" y="5118283"/>
            <a:ext cx="2150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Radiação de corpo negro</a:t>
            </a:r>
            <a:endParaRPr lang="pt-BR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27584" y="4902259"/>
            <a:ext cx="2150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Descoberta da radioatividade</a:t>
            </a:r>
            <a:endParaRPr lang="pt-BR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510145" y="1301859"/>
            <a:ext cx="2150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Descoberta do oxigênio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4833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EfeitoFotoeletricoTeoriaKuhnGeral.c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5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1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23528" y="260648"/>
            <a:ext cx="8568952" cy="132343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4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ciência normal antes da descoberta do efeito fotoelétrico</a:t>
            </a:r>
            <a:endParaRPr lang="x-none" sz="40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4147870"/>
            <a:ext cx="3600400" cy="270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83910"/>
            <a:ext cx="3347864" cy="3347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0" y="1683270"/>
            <a:ext cx="308932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2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40" y="1587135"/>
            <a:ext cx="2829482" cy="42484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3528" y="260648"/>
            <a:ext cx="8568952" cy="132343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4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Notícias do Brasil na época do efeito fotoelétrico </a:t>
            </a:r>
            <a:endParaRPr lang="x-none" sz="40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301" y="4189710"/>
            <a:ext cx="3559907" cy="26738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628800"/>
            <a:ext cx="421822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3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3528" y="1412776"/>
            <a:ext cx="8568952" cy="258532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1887: Em busca das ondas eletromagnéticas, Hertz descobre o efeito fotoe</a:t>
            </a:r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létrico</a:t>
            </a:r>
            <a:endParaRPr lang="x-none" sz="54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437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06500"/>
            <a:ext cx="81534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32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3848918" cy="597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626070"/>
            <a:ext cx="4836726" cy="346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5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3528" y="1412776"/>
            <a:ext cx="8568952" cy="34163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ciência normal entre a descoberta do efeito fotoelétrico e a hipótese de Einstein do quantum de luz</a:t>
            </a:r>
          </a:p>
        </p:txBody>
      </p:sp>
    </p:spTree>
    <p:extLst>
      <p:ext uri="{BB962C8B-B14F-4D97-AF65-F5344CB8AC3E}">
        <p14:creationId xmlns:p14="http://schemas.microsoft.com/office/powerpoint/2010/main" val="24216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3528" y="1412776"/>
            <a:ext cx="8568952" cy="258532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Experimentos sobre o efeito fotoelétrico anteriores a Lenard</a:t>
            </a:r>
            <a:endParaRPr lang="x-none" sz="5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60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0" y="2205038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4400" dirty="0"/>
              <a:t>http://</a:t>
            </a:r>
            <a:r>
              <a:rPr lang="en-US" sz="4400" dirty="0" err="1"/>
              <a:t>pt.slideshare.net</a:t>
            </a:r>
            <a:r>
              <a:rPr lang="en-US" sz="4400" dirty="0"/>
              <a:t>/</a:t>
            </a:r>
            <a:r>
              <a:rPr lang="en-US" sz="4400" dirty="0" err="1"/>
              <a:t>casifufrgs</a:t>
            </a:r>
            <a:r>
              <a:rPr lang="en-US" sz="4400" dirty="0"/>
              <a:t>/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47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848586"/>
              </p:ext>
            </p:extLst>
          </p:nvPr>
        </p:nvGraphicFramePr>
        <p:xfrm>
          <a:off x="539552" y="1371118"/>
          <a:ext cx="8136906" cy="3936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302"/>
                <a:gridCol w="2712302"/>
                <a:gridCol w="2712302"/>
              </a:tblGrid>
              <a:tr h="857722">
                <a:tc>
                  <a:txBody>
                    <a:bodyPr/>
                    <a:lstStyle/>
                    <a:p>
                      <a:pPr algn="ctr"/>
                      <a:r>
                        <a:rPr lang="pt-BR" sz="2800" b="0" i="0" u="none" strike="noStrike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Hallwachs</a:t>
                      </a:r>
                      <a:endParaRPr lang="pt-BR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b="0" i="0" u="none" strike="noStrike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Stoletov</a:t>
                      </a:r>
                      <a:endParaRPr lang="pt-BR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b="0" i="0" u="none" strike="noStrike" kern="1200" baseline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Righi</a:t>
                      </a:r>
                      <a:endParaRPr lang="pt-BR" sz="4000" dirty="0"/>
                    </a:p>
                  </a:txBody>
                  <a:tcPr/>
                </a:tc>
              </a:tr>
              <a:tr h="1500246">
                <a:tc>
                  <a:txBody>
                    <a:bodyPr/>
                    <a:lstStyle/>
                    <a:p>
                      <a:r>
                        <a:rPr lang="pt-BR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Corpos</a:t>
                      </a:r>
                    </a:p>
                    <a:p>
                      <a:r>
                        <a:rPr lang="pt-BR" sz="2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metálicos irradiados com luz ultravioleta adquirem carga positiva.</a:t>
                      </a:r>
                      <a:endParaRPr lang="pt-BR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smtClean="0"/>
                        <a:t>Lei </a:t>
                      </a:r>
                      <a:r>
                        <a:rPr lang="pt-BR" sz="2800" dirty="0" err="1" smtClean="0"/>
                        <a:t>Stoletov</a:t>
                      </a:r>
                      <a:r>
                        <a:rPr lang="pt-BR" sz="2800" dirty="0" smtClean="0"/>
                        <a:t>: a </a:t>
                      </a:r>
                      <a:r>
                        <a:rPr lang="pt-BR" sz="2800" dirty="0" err="1" smtClean="0"/>
                        <a:t>fotocorrente</a:t>
                      </a:r>
                      <a:r>
                        <a:rPr lang="pt-BR" sz="2800" dirty="0" smtClean="0"/>
                        <a:t> é proporcional à intensidade da luz.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 smtClean="0">
                          <a:latin typeface="+mn-lt"/>
                          <a:cs typeface="Papyrus"/>
                        </a:rPr>
                        <a:t>A </a:t>
                      </a:r>
                      <a:r>
                        <a:rPr lang="pt-BR" sz="2800" dirty="0" err="1" smtClean="0">
                          <a:latin typeface="+mn-lt"/>
                          <a:cs typeface="Papyrus"/>
                        </a:rPr>
                        <a:t>fotocorrente</a:t>
                      </a:r>
                      <a:r>
                        <a:rPr lang="pt-BR" sz="2800" dirty="0" smtClean="0">
                          <a:latin typeface="+mn-lt"/>
                          <a:cs typeface="Papyrus"/>
                        </a:rPr>
                        <a:t> é composta de moléculas do ar dissociadas após contato com a superfície irradiada</a:t>
                      </a:r>
                      <a:r>
                        <a:rPr lang="pt-BR" sz="2800" baseline="0" dirty="0" smtClean="0">
                          <a:latin typeface="+mn-lt"/>
                        </a:rPr>
                        <a:t>.</a:t>
                      </a:r>
                      <a:endParaRPr lang="pt-BR" sz="28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467543" y="260648"/>
            <a:ext cx="2376265" cy="7200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1888 - 1890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7251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3528" y="83077"/>
            <a:ext cx="8568952" cy="17543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Experimentos de Lenard</a:t>
            </a:r>
          </a:p>
          <a:p>
            <a:pPr algn="ctr"/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1889 </a:t>
            </a:r>
            <a:r>
              <a:rPr lang="x-none" sz="54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 </a:t>
            </a:r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1902</a:t>
            </a:r>
            <a:endParaRPr lang="x-none" sz="5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060848"/>
            <a:ext cx="58420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3528" y="83077"/>
            <a:ext cx="8568952" cy="424731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1898: efeito fotoelétrico era um tema decadente. Lenard resolve retomá-lo para esclarecer resultados obtidos em 1889. </a:t>
            </a:r>
            <a:endParaRPr lang="x-none" sz="5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9663" y="5211197"/>
            <a:ext cx="3024337" cy="954107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O que Lenard fez ente 1889 e 1898</a:t>
            </a:r>
            <a:endParaRPr lang="pt-BR" sz="2800" dirty="0"/>
          </a:p>
        </p:txBody>
      </p:sp>
      <p:pic>
        <p:nvPicPr>
          <p:cNvPr id="6" name="Picture 5" descr="InterrogaBotaoVer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424483"/>
            <a:ext cx="1164757" cy="11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50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3528" y="260648"/>
            <a:ext cx="8568952" cy="2800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charset="2"/>
              <a:buChar char="v"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Lenard, os raios catódicos, o efeito fotoelétrico e o 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éter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</a:p>
          <a:p>
            <a:pPr marL="571500" indent="-571500">
              <a:buFont typeface="Wingdings" charset="2"/>
              <a:buChar char="v"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Para Lenard não existiam elétrons materiais. 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140968"/>
            <a:ext cx="3888432" cy="3101055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107504" y="3444872"/>
            <a:ext cx="3096344" cy="2588442"/>
          </a:xfrm>
          <a:prstGeom prst="cloudCallout">
            <a:avLst>
              <a:gd name="adj1" fmla="val 121137"/>
              <a:gd name="adj2" fmla="val -33797"/>
            </a:avLst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 descr="InterrogaMa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22946"/>
            <a:ext cx="1472756" cy="15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75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0"/>
            <a:ext cx="6858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66178" y="4869160"/>
            <a:ext cx="18746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400" cap="none" spc="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Raios-X</a:t>
            </a:r>
            <a:endParaRPr lang="x-none" sz="4400" cap="none" spc="0" dirty="0">
              <a:ln w="127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25805" y="3918248"/>
            <a:ext cx="43554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400" cap="none" spc="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Efeito fotoelétrico</a:t>
            </a:r>
            <a:endParaRPr lang="x-none" sz="4400" cap="none" spc="0" dirty="0">
              <a:ln w="127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46092" y="2967335"/>
            <a:ext cx="37148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400" cap="none" spc="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Raios catódicos</a:t>
            </a:r>
            <a:endParaRPr lang="x-none" sz="4400" cap="none" spc="0" dirty="0">
              <a:ln w="127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4" y="260648"/>
            <a:ext cx="3036776" cy="1989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477" y="5085184"/>
            <a:ext cx="2303028" cy="17281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5024696"/>
            <a:ext cx="1944216" cy="17886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280" y="116632"/>
            <a:ext cx="2016224" cy="15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9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51520" y="1021179"/>
            <a:ext cx="8784976" cy="281102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Fontes bibliogr</a:t>
            </a: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áficas</a:t>
            </a: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</a:t>
            </a:r>
          </a:p>
          <a:p>
            <a:pPr marL="571500" indent="-571500">
              <a:lnSpc>
                <a:spcPct val="150000"/>
              </a:lnSpc>
              <a:buFont typeface="Wingdings" charset="2"/>
              <a:buChar char="v"/>
            </a:pPr>
            <a:r>
              <a:rPr lang="en-US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rim</a:t>
            </a: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árias </a:t>
            </a:r>
            <a:r>
              <a:rPr lang="x-none" sz="320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</a:t>
            </a:r>
            <a:r>
              <a:rPr lang="x-none" sz="3200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Einstein</a:t>
            </a:r>
            <a:r>
              <a:rPr lang="x-none" sz="320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x-none" sz="320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Lenard, Millikan . . .)</a:t>
            </a:r>
            <a:endParaRPr lang="x-none" sz="4000" dirty="0" smtClean="0">
              <a:ln w="127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571500" indent="-571500">
              <a:lnSpc>
                <a:spcPct val="150000"/>
              </a:lnSpc>
              <a:buFont typeface="Wingdings" charset="2"/>
              <a:buChar char="v"/>
            </a:pP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Secundárias </a:t>
            </a:r>
            <a:r>
              <a:rPr lang="x-none" sz="320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(Holton, Stuewer, Wheaton . . .)</a:t>
            </a:r>
            <a:endParaRPr lang="x-none" sz="40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140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51520" y="2429653"/>
            <a:ext cx="8640960" cy="28715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pt-BR" sz="2800" dirty="0" smtClean="0">
                <a:cs typeface="Papyrus"/>
              </a:rPr>
              <a:t>1889: Lenard &amp; Wolf. Pulverização de substâncias sob a ação de luz ultravioleta. </a:t>
            </a:r>
            <a:r>
              <a:rPr lang="pt-BR" sz="2800" dirty="0" err="1" smtClean="0">
                <a:cs typeface="Papyrus"/>
              </a:rPr>
              <a:t>Annals</a:t>
            </a:r>
            <a:r>
              <a:rPr lang="pt-BR" sz="2800" dirty="0" smtClean="0">
                <a:cs typeface="Papyrus"/>
              </a:rPr>
              <a:t> der </a:t>
            </a:r>
            <a:r>
              <a:rPr lang="pt-BR" sz="2800" dirty="0" err="1" smtClean="0">
                <a:cs typeface="Papyrus"/>
              </a:rPr>
              <a:t>Physik</a:t>
            </a:r>
            <a:r>
              <a:rPr lang="pt-BR" sz="2800" dirty="0" smtClean="0">
                <a:cs typeface="Papyrus"/>
              </a:rPr>
              <a:t>, v. 37.</a:t>
            </a:r>
          </a:p>
          <a:p>
            <a:pPr lvl="0">
              <a:lnSpc>
                <a:spcPct val="130000"/>
              </a:lnSpc>
            </a:pPr>
            <a:r>
              <a:rPr lang="pt-BR" sz="2800" dirty="0" smtClean="0">
                <a:solidFill>
                  <a:srgbClr val="FF0000"/>
                </a:solidFill>
                <a:cs typeface="Papyrus"/>
              </a:rPr>
              <a:t>1899: Produção de raios catódicos pela luz ultravioleta. </a:t>
            </a:r>
            <a:r>
              <a:rPr lang="pt-BR" sz="2800" dirty="0" err="1" smtClean="0">
                <a:solidFill>
                  <a:srgbClr val="FF0000"/>
                </a:solidFill>
                <a:cs typeface="Papyrus"/>
              </a:rPr>
              <a:t>Annals</a:t>
            </a:r>
            <a:r>
              <a:rPr lang="pt-BR" sz="2800" dirty="0" smtClean="0">
                <a:solidFill>
                  <a:srgbClr val="FF0000"/>
                </a:solidFill>
                <a:cs typeface="Papyrus"/>
              </a:rPr>
              <a:t> der </a:t>
            </a:r>
            <a:r>
              <a:rPr lang="pt-BR" sz="2800" dirty="0" err="1" smtClean="0">
                <a:solidFill>
                  <a:srgbClr val="FF0000"/>
                </a:solidFill>
                <a:cs typeface="Papyrus"/>
              </a:rPr>
              <a:t>Physik</a:t>
            </a:r>
            <a:r>
              <a:rPr lang="pt-BR" sz="2800" dirty="0" smtClean="0">
                <a:solidFill>
                  <a:srgbClr val="FF0000"/>
                </a:solidFill>
                <a:cs typeface="Papyrus"/>
              </a:rPr>
              <a:t>, v. 2.</a:t>
            </a:r>
          </a:p>
          <a:p>
            <a:pPr lvl="0">
              <a:lnSpc>
                <a:spcPct val="130000"/>
              </a:lnSpc>
            </a:pPr>
            <a:r>
              <a:rPr lang="pt-BR" sz="2800" dirty="0" smtClean="0">
                <a:solidFill>
                  <a:srgbClr val="000000"/>
                </a:solidFill>
                <a:cs typeface="Papyrus"/>
              </a:rPr>
              <a:t>1902: Sobre o efeito fotoelétrico. </a:t>
            </a:r>
            <a:r>
              <a:rPr lang="pt-BR" sz="2800" dirty="0" err="1" smtClean="0">
                <a:solidFill>
                  <a:srgbClr val="000000"/>
                </a:solidFill>
                <a:cs typeface="Papyrus"/>
              </a:rPr>
              <a:t>Annals</a:t>
            </a:r>
            <a:r>
              <a:rPr lang="pt-BR" sz="2800" dirty="0" smtClean="0">
                <a:solidFill>
                  <a:srgbClr val="000000"/>
                </a:solidFill>
                <a:cs typeface="Papyrus"/>
              </a:rPr>
              <a:t> der </a:t>
            </a:r>
            <a:r>
              <a:rPr lang="pt-BR" sz="2800" dirty="0" err="1" smtClean="0">
                <a:solidFill>
                  <a:srgbClr val="000000"/>
                </a:solidFill>
                <a:cs typeface="Papyrus"/>
              </a:rPr>
              <a:t>Physik</a:t>
            </a:r>
            <a:r>
              <a:rPr lang="pt-BR" sz="2800" dirty="0" smtClean="0">
                <a:solidFill>
                  <a:srgbClr val="000000"/>
                </a:solidFill>
                <a:cs typeface="Papyrus"/>
              </a:rPr>
              <a:t>, v. 8.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193"/>
            <a:ext cx="9144000" cy="8275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b="0" dirty="0" smtClean="0">
                <a:solidFill>
                  <a:srgbClr val="000000"/>
                </a:solidFill>
                <a:latin typeface="+mn-lt"/>
                <a:cs typeface="Papyrus"/>
              </a:rPr>
              <a:t>Bibliografia de Lenard sobre o EF</a:t>
            </a:r>
            <a:endParaRPr lang="en-US" b="0" dirty="0">
              <a:solidFill>
                <a:srgbClr val="000000"/>
              </a:solidFill>
              <a:latin typeface="+mn-lt"/>
              <a:cs typeface="Papyrus"/>
            </a:endParaRPr>
          </a:p>
        </p:txBody>
      </p:sp>
      <p:pic>
        <p:nvPicPr>
          <p:cNvPr id="8" name="Picture 7" descr="InterrogaGu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179" y="1052736"/>
            <a:ext cx="1408301" cy="130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99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92696"/>
            <a:ext cx="8978900" cy="4229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rgbClr val="C4BD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solidFill>
                  <a:srgbClr val="000000"/>
                </a:solidFill>
              </a:rPr>
              <a:t>http</a:t>
            </a:r>
            <a:r>
              <a:rPr lang="pt-BR" sz="2000" dirty="0">
                <a:solidFill>
                  <a:srgbClr val="000000"/>
                </a:solidFill>
              </a:rPr>
              <a:t>://</a:t>
            </a:r>
            <a:r>
              <a:rPr lang="pt-BR" sz="2000" dirty="0" err="1">
                <a:solidFill>
                  <a:srgbClr val="000000"/>
                </a:solidFill>
              </a:rPr>
              <a:t>www.nobelprize.org</a:t>
            </a:r>
            <a:r>
              <a:rPr lang="pt-BR" sz="2000" dirty="0">
                <a:solidFill>
                  <a:srgbClr val="000000"/>
                </a:solidFill>
              </a:rPr>
              <a:t>/</a:t>
            </a:r>
            <a:r>
              <a:rPr lang="pt-BR" sz="2000" dirty="0" err="1">
                <a:solidFill>
                  <a:srgbClr val="000000"/>
                </a:solidFill>
              </a:rPr>
              <a:t>nobel_prizes</a:t>
            </a:r>
            <a:r>
              <a:rPr lang="pt-BR" sz="2000" dirty="0">
                <a:solidFill>
                  <a:srgbClr val="000000"/>
                </a:solidFill>
              </a:rPr>
              <a:t>/</a:t>
            </a:r>
            <a:r>
              <a:rPr lang="pt-BR" sz="2000" dirty="0" err="1">
                <a:solidFill>
                  <a:srgbClr val="000000"/>
                </a:solidFill>
              </a:rPr>
              <a:t>physics</a:t>
            </a:r>
            <a:r>
              <a:rPr lang="pt-BR" sz="2000" dirty="0">
                <a:solidFill>
                  <a:srgbClr val="000000"/>
                </a:solidFill>
              </a:rPr>
              <a:t>/</a:t>
            </a:r>
            <a:r>
              <a:rPr lang="pt-BR" sz="2000" dirty="0" err="1">
                <a:solidFill>
                  <a:srgbClr val="000000"/>
                </a:solidFill>
              </a:rPr>
              <a:t>laureates</a:t>
            </a:r>
            <a:r>
              <a:rPr lang="pt-BR" sz="2000" dirty="0">
                <a:solidFill>
                  <a:srgbClr val="000000"/>
                </a:solidFill>
              </a:rPr>
              <a:t>/1905/</a:t>
            </a:r>
            <a:r>
              <a:rPr lang="pt-BR" sz="2000" dirty="0" err="1">
                <a:solidFill>
                  <a:srgbClr val="000000"/>
                </a:solidFill>
              </a:rPr>
              <a:t>lenard-lecture.pdf</a:t>
            </a:r>
            <a:endParaRPr lang="pt-B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97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75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443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4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>
          <a:xfrm>
            <a:off x="4860032" y="332656"/>
            <a:ext cx="4248472" cy="2808312"/>
          </a:xfrm>
          <a:prstGeom prst="cloud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loud 7"/>
          <p:cNvSpPr/>
          <p:nvPr/>
        </p:nvSpPr>
        <p:spPr>
          <a:xfrm>
            <a:off x="1763688" y="3429000"/>
            <a:ext cx="4248472" cy="3024336"/>
          </a:xfrm>
          <a:prstGeom prst="cloud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loud 8"/>
          <p:cNvSpPr/>
          <p:nvPr/>
        </p:nvSpPr>
        <p:spPr>
          <a:xfrm>
            <a:off x="179512" y="332656"/>
            <a:ext cx="4464496" cy="3096344"/>
          </a:xfrm>
          <a:prstGeom prst="cloud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13" y="710163"/>
            <a:ext cx="1319947" cy="14947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79" y="1194420"/>
            <a:ext cx="1994229" cy="1442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388" y="836712"/>
            <a:ext cx="2476004" cy="18122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896" y="3750223"/>
            <a:ext cx="1983398" cy="22710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499" y="3429000"/>
            <a:ext cx="2159756" cy="34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476672"/>
            <a:ext cx="9144000" cy="3327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6" y="4293097"/>
            <a:ext cx="8926960" cy="15443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4151309"/>
            <a:ext cx="9001000" cy="168618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74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1520" y="404664"/>
            <a:ext cx="8640960" cy="567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514350" lvl="0" indent="-514350">
              <a:lnSpc>
                <a:spcPct val="130000"/>
              </a:lnSpc>
              <a:buFont typeface="+mj-lt"/>
              <a:buAutoNum type="arabicPeriod"/>
            </a:pPr>
            <a:r>
              <a:rPr lang="pt-BR" sz="2800" dirty="0">
                <a:cs typeface="Papyrus"/>
              </a:rPr>
              <a:t>A </a:t>
            </a:r>
            <a:r>
              <a:rPr lang="pt-BR" sz="2800" dirty="0" err="1">
                <a:cs typeface="Papyrus"/>
              </a:rPr>
              <a:t>fotocorrente</a:t>
            </a:r>
            <a:r>
              <a:rPr lang="pt-BR" sz="2800" dirty="0">
                <a:cs typeface="Papyrus"/>
              </a:rPr>
              <a:t> é </a:t>
            </a:r>
            <a:r>
              <a:rPr lang="pt-BR" sz="2800" dirty="0" smtClean="0">
                <a:solidFill>
                  <a:srgbClr val="FF0000"/>
                </a:solidFill>
                <a:cs typeface="Papyrus"/>
              </a:rPr>
              <a:t>proporcional</a:t>
            </a:r>
            <a:r>
              <a:rPr lang="pt-BR" sz="2800" dirty="0" smtClean="0">
                <a:cs typeface="Papyrus"/>
              </a:rPr>
              <a:t> </a:t>
            </a:r>
            <a:r>
              <a:rPr lang="pt-BR" sz="2800" dirty="0">
                <a:cs typeface="Papyrus"/>
              </a:rPr>
              <a:t>à intensidade da luz </a:t>
            </a:r>
            <a:r>
              <a:rPr lang="pt-BR" sz="2800" dirty="0" smtClean="0">
                <a:cs typeface="Papyrus"/>
              </a:rPr>
              <a:t>incidente, e sempre existe, por menor que seja a intensidade da luz.</a:t>
            </a:r>
          </a:p>
          <a:p>
            <a:pPr marL="514350" lvl="0" indent="-514350">
              <a:lnSpc>
                <a:spcPct val="130000"/>
              </a:lnSpc>
              <a:buFont typeface="+mj-lt"/>
              <a:buAutoNum type="arabicPeriod"/>
            </a:pPr>
            <a:r>
              <a:rPr lang="pt-BR" sz="2800" dirty="0" smtClean="0">
                <a:cs typeface="Papyrus"/>
              </a:rPr>
              <a:t>O </a:t>
            </a:r>
            <a:r>
              <a:rPr lang="pt-BR" sz="2800" dirty="0">
                <a:cs typeface="Papyrus"/>
              </a:rPr>
              <a:t>potencial de corte </a:t>
            </a:r>
            <a:r>
              <a:rPr lang="pt-BR" sz="2800" dirty="0">
                <a:solidFill>
                  <a:srgbClr val="FF0000"/>
                </a:solidFill>
                <a:cs typeface="Papyrus"/>
              </a:rPr>
              <a:t>independe</a:t>
            </a:r>
            <a:r>
              <a:rPr lang="pt-BR" sz="2800" dirty="0">
                <a:cs typeface="Papyrus"/>
              </a:rPr>
              <a:t> da intensidade da </a:t>
            </a:r>
            <a:r>
              <a:rPr lang="pt-BR" sz="2800" dirty="0" smtClean="0">
                <a:cs typeface="Papyrus"/>
              </a:rPr>
              <a:t>luz.</a:t>
            </a:r>
          </a:p>
          <a:p>
            <a:pPr marL="514350" lvl="0" indent="-514350">
              <a:lnSpc>
                <a:spcPct val="130000"/>
              </a:lnSpc>
              <a:buFont typeface="+mj-lt"/>
              <a:buAutoNum type="arabicPeriod"/>
            </a:pPr>
            <a:r>
              <a:rPr lang="pt-BR" sz="2800" dirty="0" smtClean="0">
                <a:cs typeface="Papyrus"/>
              </a:rPr>
              <a:t>Para </a:t>
            </a:r>
            <a:r>
              <a:rPr lang="pt-BR" sz="2800" dirty="0">
                <a:cs typeface="Papyrus"/>
              </a:rPr>
              <a:t>um dado material do catodo, a velocidade máxima, ou </a:t>
            </a:r>
            <a:r>
              <a:rPr lang="pt-BR" sz="2800" dirty="0">
                <a:solidFill>
                  <a:srgbClr val="FF0000"/>
                </a:solidFill>
                <a:cs typeface="Papyrus"/>
              </a:rPr>
              <a:t>energia cinética</a:t>
            </a:r>
            <a:r>
              <a:rPr lang="pt-BR" sz="2800" dirty="0">
                <a:cs typeface="Papyrus"/>
              </a:rPr>
              <a:t> máxima dos elétrons é </a:t>
            </a:r>
            <a:r>
              <a:rPr lang="pt-BR" sz="2800" dirty="0">
                <a:solidFill>
                  <a:srgbClr val="FF0000"/>
                </a:solidFill>
                <a:cs typeface="Papyrus"/>
              </a:rPr>
              <a:t>proporcional</a:t>
            </a:r>
            <a:r>
              <a:rPr lang="pt-BR" sz="2800" dirty="0">
                <a:cs typeface="Papyrus"/>
              </a:rPr>
              <a:t> ao potencial de corte, e este depende do tipo de luz. </a:t>
            </a:r>
            <a:endParaRPr lang="pt-BR" sz="2800" dirty="0" smtClean="0">
              <a:cs typeface="Papyrus"/>
            </a:endParaRPr>
          </a:p>
          <a:p>
            <a:pPr marL="514350" lvl="0" indent="-514350">
              <a:lnSpc>
                <a:spcPct val="130000"/>
              </a:lnSpc>
              <a:buFont typeface="+mj-lt"/>
              <a:buAutoNum type="arabicPeriod"/>
            </a:pPr>
            <a:r>
              <a:rPr lang="pt-BR" sz="2800" dirty="0" smtClean="0">
                <a:cs typeface="Papyrus"/>
              </a:rPr>
              <a:t>A velocidade máxima dos elétrons independe da intensidade da luz.</a:t>
            </a:r>
            <a:endParaRPr lang="pt-BR" sz="2800" dirty="0">
              <a:cs typeface="Papyru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11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3528" y="260648"/>
            <a:ext cx="8568952" cy="424731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Consta geralmente em livros textos que os resultados de Lenard constituíram dificuldades para a teoria ondulatória da luz.</a:t>
            </a:r>
            <a:endParaRPr lang="x-none" sz="5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" name="Picture 1" descr="InterrogaExclam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88863"/>
            <a:ext cx="1801368" cy="13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8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528" y="260648"/>
            <a:ext cx="8568952" cy="34163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Lenard comprometido com a teoria ondulatória, o </a:t>
            </a:r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paradigma</a:t>
            </a:r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da época, que foi soberano até 1911. </a:t>
            </a:r>
            <a:endParaRPr lang="x-none" sz="5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7704" y="3868013"/>
            <a:ext cx="6993160" cy="258532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</a:t>
            </a:r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teoria do gatilho </a:t>
            </a:r>
            <a:r>
              <a:rPr lang="x-none" sz="5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foi elaborada para preservar o paradigma </a:t>
            </a:r>
            <a:endParaRPr lang="x-none" sz="5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381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528" y="872128"/>
            <a:ext cx="8568952" cy="48320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Ao inv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és de transferir energia para o elétron, a luz apenas </a:t>
            </a:r>
            <a:r>
              <a:rPr lang="x-none" sz="440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estimula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o átomo a liberar o elétron através de um processo de </a:t>
            </a:r>
            <a:r>
              <a:rPr lang="x-none" sz="440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ressonância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Uma vez livre, o elétron se desloca com uma velocidade determinada pela </a:t>
            </a:r>
            <a:r>
              <a:rPr lang="x-none" sz="440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estrutura atômica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9193"/>
            <a:ext cx="9144000" cy="8275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0" dirty="0" smtClean="0">
                <a:solidFill>
                  <a:schemeClr val="tx1"/>
                </a:solidFill>
                <a:latin typeface="+mn-lt"/>
                <a:cs typeface="Papyrus"/>
              </a:rPr>
              <a:t>Teoria do gatilho</a:t>
            </a:r>
            <a:endParaRPr lang="en-US" sz="4800" b="0" dirty="0">
              <a:solidFill>
                <a:schemeClr val="tx1"/>
              </a:solidFill>
              <a:latin typeface="+mn-lt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969332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3528" y="872128"/>
            <a:ext cx="8568952" cy="5509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charset="2"/>
              <a:buChar char="v"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Efeito fotoelétrico é um fenômeno de 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ressonância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  <a:p>
            <a:pPr marL="571500" indent="-571500">
              <a:buFont typeface="Wingdings" charset="2"/>
              <a:buChar char="v"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luz 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não transfere energia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para os elétrons, apenas seleciona os elétrons aptos para liberação. </a:t>
            </a:r>
          </a:p>
          <a:p>
            <a:pPr marL="571500" indent="-571500">
              <a:buFont typeface="Wingdings" charset="2"/>
              <a:buChar char="v"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velocidade com a qual um elétron é expelido só depende da estrutura do átomo. 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9193"/>
            <a:ext cx="9144000" cy="8275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0" dirty="0" smtClean="0">
                <a:solidFill>
                  <a:schemeClr val="tx1"/>
                </a:solidFill>
                <a:latin typeface="+mn-lt"/>
                <a:cs typeface="Papyrus"/>
              </a:rPr>
              <a:t>Teoria do gatilho</a:t>
            </a:r>
            <a:endParaRPr lang="en-US" sz="4800" b="0" dirty="0">
              <a:solidFill>
                <a:schemeClr val="tx1"/>
              </a:solidFill>
              <a:latin typeface="+mn-lt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7266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3528" y="260648"/>
            <a:ext cx="8568952" cy="55092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charset="2"/>
              <a:buChar char="v"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As 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anomalias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representadas pelos resultados de Lenard foram contornadas pela 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teoria do gatilho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para preservar o 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paradigma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</a:p>
          <a:p>
            <a:pPr marL="571500" indent="-571500">
              <a:buFont typeface="Wingdings" charset="2"/>
              <a:buChar char="v"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mudança de 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paradigma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representada pela hipótese do 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quantum de luz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só foi aceita depois de 1924.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530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9193"/>
            <a:ext cx="9144000" cy="8275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0" dirty="0" smtClean="0">
                <a:solidFill>
                  <a:srgbClr val="FF0000"/>
                </a:solidFill>
                <a:latin typeface="+mn-lt"/>
                <a:cs typeface="Papyrus"/>
              </a:rPr>
              <a:t>Anomalias </a:t>
            </a:r>
            <a:r>
              <a:rPr lang="pt-BR" sz="3600" b="0" dirty="0" smtClean="0">
                <a:solidFill>
                  <a:schemeClr val="tx1"/>
                </a:solidFill>
                <a:latin typeface="+mn-lt"/>
                <a:cs typeface="Papyrus"/>
              </a:rPr>
              <a:t>que incomodaram Lenard</a:t>
            </a:r>
            <a:endParaRPr lang="en-US" sz="3600" b="0" dirty="0">
              <a:solidFill>
                <a:srgbClr val="FF0000"/>
              </a:solidFill>
              <a:latin typeface="+mn-lt"/>
              <a:cs typeface="Papyru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3528" y="1124744"/>
            <a:ext cx="6912768" cy="12003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36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Por menor que fosse a intensidade da luz, ainda havia fotocorrente. </a:t>
            </a:r>
            <a:endParaRPr lang="x-none" sz="36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1720" y="2588711"/>
            <a:ext cx="6912768" cy="23083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36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Alguns elétrons eram liberados com altas velocidades iniciais. </a:t>
            </a:r>
            <a:r>
              <a:rPr lang="x-none" sz="36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Classificou esse comportamento como incompreensível</a:t>
            </a:r>
            <a:r>
              <a:rPr lang="x-none" sz="36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x-none" sz="36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576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3528" y="1412776"/>
            <a:ext cx="8568952" cy="30469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48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Esses resultados contrariavam a </a:t>
            </a:r>
            <a:r>
              <a:rPr lang="x-none" sz="48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teoria clássica do eletromagnetismo</a:t>
            </a:r>
            <a:r>
              <a:rPr lang="x-none" sz="48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o </a:t>
            </a:r>
            <a:r>
              <a:rPr lang="x-none" sz="48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paradigma</a:t>
            </a:r>
            <a:r>
              <a:rPr lang="x-none" sz="48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da época</a:t>
            </a:r>
            <a:endParaRPr lang="x-none" sz="48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7020272" y="5445224"/>
            <a:ext cx="1872208" cy="7200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Mas . . 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54343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3528" y="1412776"/>
            <a:ext cx="8568952" cy="304698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4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Lenard não contesta o paradigma. Ao contrário, tenta satisfazê-lo, propondo sua </a:t>
            </a:r>
            <a:r>
              <a:rPr lang="x-none" sz="4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TEORIA DO GATILHO</a:t>
            </a:r>
            <a:r>
              <a:rPr lang="x-none" sz="4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endParaRPr lang="x-none" sz="48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150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16632"/>
            <a:ext cx="2676054" cy="36450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8" y="216024"/>
            <a:ext cx="2572572" cy="3573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2664296" cy="3749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2241349"/>
            <a:ext cx="2706177" cy="39239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9296963">
            <a:off x="-93644" y="4508066"/>
            <a:ext cx="25623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000" cap="none" spc="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Receitu</a:t>
            </a:r>
            <a:r>
              <a:rPr lang="x-none" sz="4000" cap="none" spc="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ário</a:t>
            </a:r>
            <a:endParaRPr lang="x-none" sz="4000" cap="none" spc="0" dirty="0">
              <a:ln w="127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19296963">
            <a:off x="6819124" y="619634"/>
            <a:ext cx="25623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000" cap="none" spc="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Receitu</a:t>
            </a:r>
            <a:r>
              <a:rPr lang="x-none" sz="4000" cap="none" spc="0" dirty="0" smtClean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ário</a:t>
            </a:r>
            <a:endParaRPr lang="x-none" sz="4000" cap="none" spc="0" dirty="0">
              <a:ln w="127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156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3528" y="1412776"/>
            <a:ext cx="8568952" cy="23083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48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Investiga sistematicamente a relação entre fotocorrente e intensidade da luz incidente</a:t>
            </a:r>
            <a:endParaRPr lang="x-none" sz="48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044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4536504" cy="31755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96" y="3212976"/>
            <a:ext cx="216024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A intensidade da luz variava em função da posição da fonte L</a:t>
            </a:r>
            <a:endParaRPr lang="pt-B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427984" y="116632"/>
            <a:ext cx="4681252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 smtClean="0"/>
              <a:t>Fotocorrente</a:t>
            </a:r>
            <a:r>
              <a:rPr lang="pt-BR" sz="2400" dirty="0" smtClean="0"/>
              <a:t>= </a:t>
            </a:r>
            <a:r>
              <a:rPr lang="pt-BR" sz="2400" dirty="0" err="1" smtClean="0"/>
              <a:t>f</a:t>
            </a:r>
            <a:r>
              <a:rPr lang="pt-BR" sz="2400" dirty="0" smtClean="0"/>
              <a:t>(intensidade da luz)</a:t>
            </a:r>
            <a:endParaRPr lang="pt-BR" sz="2400" dirty="0"/>
          </a:p>
        </p:txBody>
      </p:sp>
      <p:sp>
        <p:nvSpPr>
          <p:cNvPr id="9" name="Rectangle 8"/>
          <p:cNvSpPr/>
          <p:nvPr/>
        </p:nvSpPr>
        <p:spPr>
          <a:xfrm>
            <a:off x="5220072" y="836712"/>
            <a:ext cx="3744416" cy="12003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Anomalia</a:t>
            </a:r>
            <a:r>
              <a:rPr lang="x-none" sz="24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Por menor que fosse a intensidade da luz, ainda havia fotocorrente. </a:t>
            </a:r>
            <a:endParaRPr lang="x-none" sz="24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51920" y="3356992"/>
            <a:ext cx="5224287" cy="20162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0" dirty="0" smtClean="0">
                <a:solidFill>
                  <a:srgbClr val="000000"/>
                </a:solidFill>
                <a:latin typeface="+mn-lt"/>
                <a:cs typeface="Papyrus"/>
              </a:rPr>
              <a:t>Deixa de lado um procedimento usual na ciência normal. Deveria ter investigado a relação entre frequência da luz e velocidade dos elétrons</a:t>
            </a:r>
            <a:endParaRPr lang="en-US" sz="3200" b="0" dirty="0">
              <a:solidFill>
                <a:srgbClr val="000000"/>
              </a:solidFill>
              <a:latin typeface="+mn-lt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65047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3528" y="1412776"/>
            <a:ext cx="8568952" cy="28623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6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Lenard trabalha na </a:t>
            </a:r>
          </a:p>
          <a:p>
            <a:pPr algn="ctr"/>
            <a:r>
              <a:rPr lang="x-none" sz="6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ciência normal</a:t>
            </a:r>
            <a:r>
              <a:rPr lang="x-none" sz="6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en-US" sz="6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</a:t>
            </a:r>
            <a:r>
              <a:rPr lang="x-none" sz="6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egundo a teoria de Kuhn</a:t>
            </a:r>
            <a:endParaRPr lang="x-none" sz="60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429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3528" y="404664"/>
            <a:ext cx="8568952" cy="212365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Lenard tinha intenção de fugir da ciência normal, mas não conseguiu promover a mudança paradigmática</a:t>
            </a:r>
            <a:endParaRPr lang="x-none" sz="44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9068" y="3140968"/>
            <a:ext cx="8424936" cy="231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2800" dirty="0" smtClean="0"/>
              <a:t>[The </a:t>
            </a:r>
            <a:r>
              <a:rPr lang="pt-BR" sz="2800" dirty="0" err="1" smtClean="0"/>
              <a:t>photoelectric</a:t>
            </a:r>
            <a:r>
              <a:rPr lang="pt-BR" sz="2800" dirty="0" smtClean="0"/>
              <a:t> </a:t>
            </a:r>
            <a:r>
              <a:rPr lang="pt-BR" sz="2800" dirty="0" err="1" smtClean="0"/>
              <a:t>effect</a:t>
            </a:r>
            <a:r>
              <a:rPr lang="pt-BR" sz="2800" dirty="0"/>
              <a:t> </a:t>
            </a:r>
            <a:r>
              <a:rPr lang="pt-BR" sz="2800" dirty="0" err="1" smtClean="0"/>
              <a:t>is</a:t>
            </a:r>
            <a:r>
              <a:rPr lang="pt-BR" sz="2800" dirty="0" smtClean="0"/>
              <a:t> a] </a:t>
            </a:r>
            <a:r>
              <a:rPr lang="pt-BR" sz="2800" dirty="0" err="1" smtClean="0"/>
              <a:t>comforting</a:t>
            </a:r>
            <a:r>
              <a:rPr lang="pt-BR" sz="2800" dirty="0" smtClean="0"/>
              <a:t> </a:t>
            </a:r>
            <a:r>
              <a:rPr lang="pt-BR" sz="2800" dirty="0" err="1" smtClean="0"/>
              <a:t>sign</a:t>
            </a:r>
            <a:r>
              <a:rPr lang="pt-BR" sz="2800" dirty="0" smtClean="0"/>
              <a:t> </a:t>
            </a:r>
            <a:r>
              <a:rPr lang="pt-BR" sz="2800" dirty="0" err="1" smtClean="0"/>
              <a:t>that</a:t>
            </a:r>
            <a:r>
              <a:rPr lang="pt-BR" sz="2800" dirty="0" smtClean="0"/>
              <a:t> a </a:t>
            </a:r>
            <a:r>
              <a:rPr lang="pt-BR" sz="2800" dirty="0" err="1" smtClean="0"/>
              <a:t>physicist</a:t>
            </a:r>
            <a:r>
              <a:rPr lang="pt-BR" sz="2800" dirty="0" smtClean="0"/>
              <a:t> </a:t>
            </a:r>
            <a:r>
              <a:rPr lang="pt-BR" sz="2800" dirty="0" err="1" smtClean="0"/>
              <a:t>need</a:t>
            </a:r>
            <a:r>
              <a:rPr lang="pt-BR" sz="2800" dirty="0" smtClean="0"/>
              <a:t> </a:t>
            </a:r>
            <a:r>
              <a:rPr lang="pt-BR" sz="2800" dirty="0" err="1" smtClean="0"/>
              <a:t>not</a:t>
            </a:r>
            <a:r>
              <a:rPr lang="pt-BR" sz="2800" dirty="0" smtClean="0"/>
              <a:t> </a:t>
            </a:r>
            <a:r>
              <a:rPr lang="pt-BR" sz="2800" dirty="0" err="1" smtClean="0"/>
              <a:t>restrict</a:t>
            </a:r>
            <a:r>
              <a:rPr lang="pt-BR" sz="2800" dirty="0" smtClean="0"/>
              <a:t> </a:t>
            </a:r>
            <a:r>
              <a:rPr lang="pt-BR" sz="2800" dirty="0" err="1" smtClean="0"/>
              <a:t>himself</a:t>
            </a:r>
            <a:r>
              <a:rPr lang="pt-BR" sz="2800" dirty="0" smtClean="0"/>
              <a:t> </a:t>
            </a:r>
            <a:r>
              <a:rPr lang="pt-BR" sz="2800" dirty="0" err="1" smtClean="0"/>
              <a:t>to</a:t>
            </a:r>
            <a:r>
              <a:rPr lang="pt-BR" sz="2800" dirty="0" smtClean="0"/>
              <a:t> </a:t>
            </a:r>
            <a:r>
              <a:rPr lang="pt-BR" sz="2800" dirty="0" err="1" smtClean="0"/>
              <a:t>subjects</a:t>
            </a:r>
            <a:r>
              <a:rPr lang="pt-BR" sz="2800" dirty="0" smtClean="0"/>
              <a:t> </a:t>
            </a:r>
            <a:r>
              <a:rPr lang="pt-BR" sz="2800" dirty="0" err="1" smtClean="0"/>
              <a:t>which</a:t>
            </a:r>
            <a:r>
              <a:rPr lang="pt-BR" sz="2800" dirty="0" smtClean="0"/>
              <a:t> </a:t>
            </a:r>
            <a:r>
              <a:rPr lang="pt-BR" sz="2800" dirty="0" err="1" smtClean="0"/>
              <a:t>by</a:t>
            </a:r>
            <a:r>
              <a:rPr lang="pt-BR" sz="2800" dirty="0" smtClean="0"/>
              <a:t> </a:t>
            </a:r>
            <a:r>
              <a:rPr lang="pt-BR" sz="2800" dirty="0" err="1" smtClean="0"/>
              <a:t>contemporary</a:t>
            </a:r>
            <a:r>
              <a:rPr lang="pt-BR" sz="2800" dirty="0" smtClean="0"/>
              <a:t> standards are </a:t>
            </a:r>
            <a:r>
              <a:rPr lang="pt-BR" sz="2800" dirty="0" err="1" smtClean="0"/>
              <a:t>already</a:t>
            </a:r>
            <a:r>
              <a:rPr lang="pt-BR" sz="2800" dirty="0" smtClean="0"/>
              <a:t> </a:t>
            </a:r>
            <a:r>
              <a:rPr lang="pt-BR" sz="2800" dirty="0" err="1" smtClean="0"/>
              <a:t>known</a:t>
            </a:r>
            <a:r>
              <a:rPr lang="pt-BR" sz="2800" dirty="0" smtClean="0"/>
              <a:t> </a:t>
            </a:r>
            <a:r>
              <a:rPr lang="pt-BR" sz="2800" dirty="0" err="1" smtClean="0"/>
              <a:t>and</a:t>
            </a:r>
            <a:r>
              <a:rPr lang="pt-BR" sz="2800" dirty="0" smtClean="0"/>
              <a:t> </a:t>
            </a:r>
            <a:r>
              <a:rPr lang="pt-BR" sz="2800" dirty="0" err="1" smtClean="0"/>
              <a:t>explained</a:t>
            </a:r>
            <a:r>
              <a:rPr lang="pt-BR" sz="28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0432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3528" y="548680"/>
            <a:ext cx="8568952" cy="28007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Não foram as anomalias observadas por Lenard que provocaram a crise na investigação do efeito fotoelétrico.</a:t>
            </a:r>
            <a:endParaRPr lang="x-none" sz="44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23728" y="3789040"/>
            <a:ext cx="6799907" cy="212365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crise ficou evidente com a hipótese do quantum de luz, apresentada por Einstein.</a:t>
            </a:r>
            <a:endParaRPr lang="x-none" sz="44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826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23528" y="548680"/>
            <a:ext cx="8568952" cy="501675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Wingdings" charset="2"/>
              <a:buChar char="v"/>
            </a:pP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hip</a:t>
            </a: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ótese do quantum de luz de Einstein.</a:t>
            </a:r>
          </a:p>
          <a:p>
            <a:pPr marL="571500" indent="-571500">
              <a:buFont typeface="Wingdings" charset="2"/>
              <a:buChar char="v"/>
            </a:pP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equação do efeito fotoelétrico.</a:t>
            </a:r>
          </a:p>
          <a:p>
            <a:pPr marL="571500" indent="-571500">
              <a:buFont typeface="Wingdings" charset="2"/>
              <a:buChar char="v"/>
            </a:pPr>
            <a:r>
              <a:rPr lang="x-none" sz="4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ceticismo de Millikan.</a:t>
            </a:r>
          </a:p>
          <a:p>
            <a:pPr marL="571500" indent="-571500">
              <a:buFont typeface="Wingdings" charset="2"/>
              <a:buChar char="v"/>
            </a:pPr>
            <a:r>
              <a:rPr lang="x-none" sz="4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 resistência da comunidade científica.</a:t>
            </a:r>
          </a:p>
          <a:p>
            <a:pPr marL="571500" indent="-571500">
              <a:buFont typeface="Wingdings" charset="2"/>
              <a:buChar char="v"/>
            </a:pPr>
            <a:r>
              <a:rPr lang="x-none" sz="4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trabalho de Louis de Broglie.</a:t>
            </a:r>
          </a:p>
          <a:p>
            <a:pPr marL="571500" indent="-571500">
              <a:buFont typeface="Wingdings" charset="2"/>
              <a:buChar char="v"/>
            </a:pPr>
            <a:r>
              <a:rPr lang="x-none" sz="4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efeito Compton.</a:t>
            </a:r>
            <a:endParaRPr lang="x-none" sz="40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351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0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2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0648"/>
            <a:ext cx="7315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6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39552" y="908720"/>
            <a:ext cx="8280478" cy="326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pt-BR" sz="3200" dirty="0">
                <a:cs typeface="Papyrus"/>
              </a:rPr>
              <a:t>A superfície metálica é penetrada pelos quanta de luz, cuja energia é convertida, pelo menos parcialmente, em energia cinética dos elétrons. A concepção mais simples é de que o quantum de luz transfere toda sua energia para o elétron. </a:t>
            </a:r>
            <a:endParaRPr lang="en-US" sz="3200" dirty="0"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70432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985857"/>
            <a:ext cx="9144000" cy="8995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0" dirty="0" err="1">
                <a:solidFill>
                  <a:schemeClr val="tx1"/>
                </a:solidFill>
              </a:rPr>
              <a:t>http</a:t>
            </a:r>
            <a:r>
              <a:rPr lang="pt-BR" sz="4800" b="0" dirty="0">
                <a:solidFill>
                  <a:schemeClr val="tx1"/>
                </a:solidFill>
              </a:rPr>
              <a:t>://</a:t>
            </a:r>
            <a:r>
              <a:rPr lang="pt-BR" sz="4800" b="0" dirty="0" err="1">
                <a:solidFill>
                  <a:schemeClr val="tx1"/>
                </a:solidFill>
              </a:rPr>
              <a:t>www.fisica.ufpb.br</a:t>
            </a:r>
            <a:r>
              <a:rPr lang="pt-BR" sz="4800" b="0" dirty="0">
                <a:solidFill>
                  <a:schemeClr val="tx1"/>
                </a:solidFill>
              </a:rPr>
              <a:t>/~</a:t>
            </a:r>
            <a:r>
              <a:rPr lang="pt-BR" sz="4800" b="0" dirty="0" err="1">
                <a:solidFill>
                  <a:schemeClr val="tx1"/>
                </a:solidFill>
              </a:rPr>
              <a:t>romero</a:t>
            </a:r>
            <a:r>
              <a:rPr lang="pt-BR" sz="4800" b="0" dirty="0">
                <a:solidFill>
                  <a:schemeClr val="tx1"/>
                </a:solidFill>
              </a:rPr>
              <a:t>/</a:t>
            </a:r>
            <a:r>
              <a:rPr lang="pt-BR" sz="4800" b="0" dirty="0" err="1">
                <a:solidFill>
                  <a:schemeClr val="tx1"/>
                </a:solidFill>
              </a:rPr>
              <a:t>objetosaprendizagem</a:t>
            </a:r>
            <a:r>
              <a:rPr lang="pt-BR" sz="4800" b="0" dirty="0">
                <a:solidFill>
                  <a:schemeClr val="tx1"/>
                </a:solidFill>
              </a:rPr>
              <a:t>/</a:t>
            </a:r>
            <a:r>
              <a:rPr lang="pt-BR" sz="4800" b="0" dirty="0" err="1">
                <a:solidFill>
                  <a:schemeClr val="tx1"/>
                </a:solidFill>
              </a:rPr>
              <a:t>Rived</a:t>
            </a:r>
            <a:r>
              <a:rPr lang="pt-BR" sz="4800" b="0" dirty="0">
                <a:solidFill>
                  <a:schemeClr val="tx1"/>
                </a:solidFill>
              </a:rPr>
              <a:t>/20EfeitoFotoeletrico/Site/</a:t>
            </a:r>
            <a:r>
              <a:rPr lang="pt-BR" sz="4800" b="0" dirty="0" err="1">
                <a:solidFill>
                  <a:schemeClr val="tx1"/>
                </a:solidFill>
              </a:rPr>
              <a:t>Animacao.htm</a:t>
            </a:r>
            <a:endParaRPr lang="pt-BR" sz="4800" b="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92696"/>
            <a:ext cx="9105900" cy="528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44624"/>
            <a:ext cx="3249982" cy="7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2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2680325" cy="4688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780928"/>
            <a:ext cx="2742683" cy="3933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700808"/>
            <a:ext cx="2800636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4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4664"/>
            <a:ext cx="4608512" cy="3686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4721696"/>
            <a:ext cx="4851400" cy="137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48064" y="188640"/>
            <a:ext cx="3744416" cy="120032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24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Lenard</a:t>
            </a:r>
            <a:r>
              <a:rPr lang="x-none" sz="24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Por </a:t>
            </a:r>
            <a:r>
              <a:rPr lang="x-none" sz="24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menor que fosse a intensidade da luz, ainda havia fotocorrente. </a:t>
            </a:r>
            <a:endParaRPr lang="x-none" sz="24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Picture 6" descr="setaVermelhaRabisc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77152">
            <a:off x="4891075" y="1573574"/>
            <a:ext cx="1216774" cy="863910"/>
          </a:xfrm>
          <a:prstGeom prst="rect">
            <a:avLst/>
          </a:prstGeom>
        </p:spPr>
      </p:pic>
      <p:pic>
        <p:nvPicPr>
          <p:cNvPr id="8" name="Picture 7" descr="setaVermelhaRabisc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53237" flipV="1">
            <a:off x="3587895" y="3808056"/>
            <a:ext cx="1216774" cy="86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3528" y="1412776"/>
            <a:ext cx="8568952" cy="1938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6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Millikan tenta preservar o </a:t>
            </a:r>
            <a:endParaRPr lang="x-none" sz="60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x-none" sz="6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paradigma</a:t>
            </a:r>
            <a:endParaRPr lang="x-none" sz="60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13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37624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rgbClr val="C4BD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>
                <a:solidFill>
                  <a:srgbClr val="000000"/>
                </a:solidFill>
              </a:rPr>
              <a:t>Physical</a:t>
            </a:r>
            <a:r>
              <a:rPr lang="pt-BR" sz="2400" dirty="0" smtClean="0">
                <a:solidFill>
                  <a:srgbClr val="000000"/>
                </a:solidFill>
              </a:rPr>
              <a:t> </a:t>
            </a:r>
            <a:r>
              <a:rPr lang="pt-BR" sz="2400" dirty="0" err="1" smtClean="0">
                <a:solidFill>
                  <a:srgbClr val="000000"/>
                </a:solidFill>
              </a:rPr>
              <a:t>Review</a:t>
            </a:r>
            <a:r>
              <a:rPr lang="pt-BR" sz="2400" dirty="0" smtClean="0">
                <a:solidFill>
                  <a:srgbClr val="000000"/>
                </a:solidFill>
              </a:rPr>
              <a:t>, v.7, n.3, p.355-390, 1916</a:t>
            </a:r>
            <a:endParaRPr lang="pt-BR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2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51520" y="116632"/>
            <a:ext cx="8712968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pt-BR" sz="2800" dirty="0"/>
              <a:t>It </a:t>
            </a:r>
            <a:r>
              <a:rPr lang="pt-BR" sz="2800" dirty="0" err="1"/>
              <a:t>was</a:t>
            </a:r>
            <a:r>
              <a:rPr lang="pt-BR" sz="2800" dirty="0"/>
              <a:t> in I9o5  </a:t>
            </a:r>
            <a:r>
              <a:rPr lang="pt-BR" sz="2800" dirty="0" err="1"/>
              <a:t>that</a:t>
            </a:r>
            <a:r>
              <a:rPr lang="pt-BR" sz="2800" dirty="0"/>
              <a:t> </a:t>
            </a:r>
            <a:r>
              <a:rPr lang="pt-BR" sz="2800" dirty="0" smtClean="0"/>
              <a:t>Einstein </a:t>
            </a:r>
            <a:r>
              <a:rPr lang="pt-BR" sz="2800" dirty="0" err="1"/>
              <a:t>made</a:t>
            </a:r>
            <a:r>
              <a:rPr lang="pt-BR" sz="2800" dirty="0"/>
              <a:t> 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/>
              <a:t>first</a:t>
            </a:r>
            <a:r>
              <a:rPr lang="pt-BR" sz="2800" dirty="0"/>
              <a:t> </a:t>
            </a:r>
            <a:r>
              <a:rPr lang="pt-BR" sz="2800" dirty="0" err="1"/>
              <a:t>coupling</a:t>
            </a:r>
            <a:r>
              <a:rPr lang="pt-BR" sz="2800" dirty="0"/>
              <a:t> 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photo</a:t>
            </a:r>
            <a:r>
              <a:rPr lang="pt-BR" sz="2800" dirty="0"/>
              <a:t> </a:t>
            </a:r>
            <a:r>
              <a:rPr lang="pt-BR" sz="2800" dirty="0" err="1" smtClean="0"/>
              <a:t>effects</a:t>
            </a:r>
            <a:r>
              <a:rPr lang="pt-BR" sz="2800" dirty="0"/>
              <a:t> </a:t>
            </a:r>
            <a:r>
              <a:rPr lang="pt-BR" sz="2800" dirty="0" err="1" smtClean="0"/>
              <a:t>and</a:t>
            </a:r>
            <a:r>
              <a:rPr lang="pt-BR" sz="2800" dirty="0" smtClean="0"/>
              <a:t> </a:t>
            </a:r>
            <a:r>
              <a:rPr lang="pt-BR" sz="2800" dirty="0" err="1"/>
              <a:t>with</a:t>
            </a:r>
            <a:r>
              <a:rPr lang="pt-BR" sz="2800" dirty="0"/>
              <a:t> </a:t>
            </a:r>
            <a:r>
              <a:rPr lang="pt-BR" sz="2800" dirty="0" err="1"/>
              <a:t>any</a:t>
            </a:r>
            <a:r>
              <a:rPr lang="pt-BR" sz="2800" dirty="0"/>
              <a:t> </a:t>
            </a:r>
            <a:r>
              <a:rPr lang="pt-BR" sz="2800" dirty="0" err="1"/>
              <a:t>form</a:t>
            </a:r>
            <a:r>
              <a:rPr lang="pt-BR" sz="2800" dirty="0"/>
              <a:t>  </a:t>
            </a:r>
            <a:r>
              <a:rPr lang="pt-BR" sz="2800" dirty="0" err="1"/>
              <a:t>of</a:t>
            </a:r>
            <a:r>
              <a:rPr lang="pt-BR" sz="2800" dirty="0"/>
              <a:t> quantum </a:t>
            </a:r>
            <a:r>
              <a:rPr lang="pt-BR" sz="2800" dirty="0" err="1"/>
              <a:t>theory</a:t>
            </a:r>
            <a:r>
              <a:rPr lang="pt-BR" sz="2800" dirty="0"/>
              <a:t> 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bringing</a:t>
            </a:r>
            <a:r>
              <a:rPr lang="pt-BR" sz="2800" dirty="0"/>
              <a:t> </a:t>
            </a:r>
            <a:r>
              <a:rPr lang="pt-BR" sz="2800" dirty="0" err="1"/>
              <a:t>forward</a:t>
            </a:r>
            <a:r>
              <a:rPr lang="pt-BR" sz="2800" dirty="0"/>
              <a:t> 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>
                <a:solidFill>
                  <a:srgbClr val="FF0000"/>
                </a:solidFill>
              </a:rPr>
              <a:t>bold</a:t>
            </a:r>
            <a:r>
              <a:rPr lang="pt-BR" sz="2800" dirty="0" smtClean="0">
                <a:solidFill>
                  <a:srgbClr val="FF0000"/>
                </a:solidFill>
              </a:rPr>
              <a:t>, </a:t>
            </a:r>
            <a:r>
              <a:rPr lang="pt-BR" sz="2800" dirty="0" err="1" smtClean="0">
                <a:solidFill>
                  <a:srgbClr val="FF0000"/>
                </a:solidFill>
              </a:rPr>
              <a:t>not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 smtClean="0">
                <a:solidFill>
                  <a:srgbClr val="FF0000"/>
                </a:solidFill>
              </a:rPr>
              <a:t>to</a:t>
            </a:r>
            <a:r>
              <a:rPr lang="pt-BR" sz="2800" dirty="0" smtClean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say</a:t>
            </a:r>
            <a:r>
              <a:rPr lang="pt-BR" sz="2800" dirty="0">
                <a:solidFill>
                  <a:srgbClr val="FF0000"/>
                </a:solidFill>
              </a:rPr>
              <a:t>  </a:t>
            </a:r>
            <a:r>
              <a:rPr lang="pt-BR" sz="2800" dirty="0" err="1">
                <a:solidFill>
                  <a:srgbClr val="FF0000"/>
                </a:solidFill>
              </a:rPr>
              <a:t>the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reckless</a:t>
            </a:r>
            <a:r>
              <a:rPr lang="pt-BR" sz="2800" dirty="0"/>
              <a:t>, </a:t>
            </a:r>
            <a:r>
              <a:rPr lang="pt-BR" sz="2800" dirty="0" err="1"/>
              <a:t>hypothesis</a:t>
            </a:r>
            <a:r>
              <a:rPr lang="pt-BR" sz="2800" dirty="0"/>
              <a:t> 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an</a:t>
            </a:r>
            <a:r>
              <a:rPr lang="pt-BR" sz="2800" dirty="0"/>
              <a:t> </a:t>
            </a:r>
            <a:r>
              <a:rPr lang="pt-BR" sz="2800" dirty="0" err="1"/>
              <a:t>electro-magnetic</a:t>
            </a:r>
            <a:r>
              <a:rPr lang="pt-BR" sz="2800" dirty="0"/>
              <a:t> light </a:t>
            </a:r>
            <a:r>
              <a:rPr lang="pt-BR" sz="2800" dirty="0" err="1"/>
              <a:t>corpuscle</a:t>
            </a:r>
            <a:r>
              <a:rPr lang="pt-BR" sz="2800" dirty="0"/>
              <a:t>  </a:t>
            </a:r>
            <a:r>
              <a:rPr lang="pt-BR" sz="2800" dirty="0" err="1" smtClean="0"/>
              <a:t>of</a:t>
            </a:r>
            <a:r>
              <a:rPr lang="pt-BR" sz="2800" dirty="0"/>
              <a:t> </a:t>
            </a:r>
            <a:r>
              <a:rPr lang="pt-BR" sz="2800" dirty="0" err="1" smtClean="0"/>
              <a:t>energy</a:t>
            </a:r>
            <a:r>
              <a:rPr lang="pt-BR" sz="2800" dirty="0" smtClean="0"/>
              <a:t> </a:t>
            </a:r>
            <a:r>
              <a:rPr lang="pt-BR" sz="2800" dirty="0" err="1" smtClean="0"/>
              <a:t>h</a:t>
            </a:r>
            <a:r>
              <a:rPr lang="pt-BR" sz="2800" dirty="0" err="1" smtClean="0">
                <a:latin typeface="Symbol" charset="2"/>
                <a:cs typeface="Symbol" charset="2"/>
              </a:rPr>
              <a:t>n</a:t>
            </a:r>
            <a:r>
              <a:rPr lang="pt-BR" sz="2800" dirty="0" smtClean="0"/>
              <a:t>, </a:t>
            </a:r>
            <a:r>
              <a:rPr lang="pt-BR" sz="2800" dirty="0" err="1"/>
              <a:t>which</a:t>
            </a:r>
            <a:r>
              <a:rPr lang="pt-BR" sz="2800" dirty="0"/>
              <a:t> </a:t>
            </a:r>
            <a:r>
              <a:rPr lang="pt-BR" sz="2800" dirty="0" err="1"/>
              <a:t>energy</a:t>
            </a:r>
            <a:r>
              <a:rPr lang="pt-BR" sz="2800" dirty="0"/>
              <a:t> </a:t>
            </a:r>
            <a:r>
              <a:rPr lang="pt-BR" sz="2800" dirty="0" err="1"/>
              <a:t>was</a:t>
            </a:r>
            <a:r>
              <a:rPr lang="pt-BR" sz="2800" dirty="0"/>
              <a:t> </a:t>
            </a:r>
            <a:r>
              <a:rPr lang="pt-BR" sz="2800" dirty="0" err="1"/>
              <a:t>transferred</a:t>
            </a:r>
            <a:r>
              <a:rPr lang="pt-BR" sz="2800" dirty="0"/>
              <a:t> </a:t>
            </a:r>
            <a:r>
              <a:rPr lang="pt-BR" sz="2800" dirty="0" err="1"/>
              <a:t>upon</a:t>
            </a:r>
            <a:r>
              <a:rPr lang="pt-BR" sz="2800" dirty="0"/>
              <a:t> </a:t>
            </a:r>
            <a:r>
              <a:rPr lang="pt-BR" sz="2800" dirty="0" err="1"/>
              <a:t>absorption</a:t>
            </a:r>
            <a:r>
              <a:rPr lang="pt-BR" sz="2800" dirty="0"/>
              <a:t>  </a:t>
            </a:r>
            <a:r>
              <a:rPr lang="pt-BR" sz="2800" dirty="0" err="1"/>
              <a:t>to</a:t>
            </a:r>
            <a:r>
              <a:rPr lang="pt-BR" sz="2800" dirty="0"/>
              <a:t> </a:t>
            </a:r>
            <a:r>
              <a:rPr lang="pt-BR" sz="2800" dirty="0" err="1"/>
              <a:t>an</a:t>
            </a:r>
            <a:r>
              <a:rPr lang="pt-BR" sz="2800" dirty="0"/>
              <a:t>  </a:t>
            </a:r>
            <a:r>
              <a:rPr lang="pt-BR" sz="2800" dirty="0" err="1" smtClean="0"/>
              <a:t>electron</a:t>
            </a:r>
            <a:r>
              <a:rPr lang="pt-BR" sz="2800" dirty="0" smtClean="0"/>
              <a:t>. </a:t>
            </a:r>
            <a:r>
              <a:rPr lang="pt-BR" sz="2800" dirty="0" err="1" smtClean="0"/>
              <a:t>This</a:t>
            </a:r>
            <a:r>
              <a:rPr lang="pt-BR" sz="2800" dirty="0" smtClean="0"/>
              <a:t> </a:t>
            </a:r>
            <a:r>
              <a:rPr lang="pt-BR" sz="2800" dirty="0" err="1"/>
              <a:t>hypothesis</a:t>
            </a:r>
            <a:r>
              <a:rPr lang="pt-BR" sz="2800" dirty="0"/>
              <a:t> </a:t>
            </a:r>
            <a:r>
              <a:rPr lang="pt-BR" sz="2800" dirty="0" err="1"/>
              <a:t>may</a:t>
            </a:r>
            <a:r>
              <a:rPr lang="pt-BR" sz="2800" dirty="0"/>
              <a:t> </a:t>
            </a:r>
            <a:r>
              <a:rPr lang="pt-BR" sz="2800" dirty="0" err="1"/>
              <a:t>well</a:t>
            </a:r>
            <a:r>
              <a:rPr lang="pt-BR" sz="2800" dirty="0"/>
              <a:t>  </a:t>
            </a:r>
            <a:r>
              <a:rPr lang="pt-BR" sz="2800" dirty="0" err="1"/>
              <a:t>be</a:t>
            </a:r>
            <a:r>
              <a:rPr lang="pt-BR" sz="2800" dirty="0"/>
              <a:t> </a:t>
            </a:r>
            <a:r>
              <a:rPr lang="pt-BR" sz="2800" dirty="0" err="1"/>
              <a:t>called</a:t>
            </a:r>
            <a:r>
              <a:rPr lang="pt-BR" sz="2800" dirty="0"/>
              <a:t> </a:t>
            </a:r>
            <a:r>
              <a:rPr lang="pt-BR" sz="2800" dirty="0" err="1"/>
              <a:t>reckless</a:t>
            </a:r>
            <a:r>
              <a:rPr lang="pt-BR" sz="2800" dirty="0"/>
              <a:t> </a:t>
            </a:r>
            <a:r>
              <a:rPr lang="pt-BR" sz="2800" dirty="0" err="1"/>
              <a:t>first</a:t>
            </a:r>
            <a:r>
              <a:rPr lang="pt-BR" sz="2800" dirty="0"/>
              <a:t> </a:t>
            </a:r>
            <a:r>
              <a:rPr lang="pt-BR" sz="2800" dirty="0" err="1"/>
              <a:t>because</a:t>
            </a:r>
            <a:r>
              <a:rPr lang="pt-BR" sz="2800" dirty="0"/>
              <a:t> </a:t>
            </a:r>
            <a:r>
              <a:rPr lang="pt-BR" sz="2800" dirty="0" err="1"/>
              <a:t>an</a:t>
            </a:r>
            <a:r>
              <a:rPr lang="pt-BR" sz="2800" dirty="0"/>
              <a:t> </a:t>
            </a:r>
            <a:r>
              <a:rPr lang="pt-BR" sz="2800" dirty="0" err="1" smtClean="0"/>
              <a:t>electromagnetic</a:t>
            </a:r>
            <a:r>
              <a:rPr lang="pt-BR" sz="2800" dirty="0"/>
              <a:t> </a:t>
            </a:r>
            <a:r>
              <a:rPr lang="pt-BR" sz="2800" dirty="0" err="1" smtClean="0"/>
              <a:t>disturbance</a:t>
            </a:r>
            <a:r>
              <a:rPr lang="pt-BR" sz="2800" dirty="0" smtClean="0"/>
              <a:t> </a:t>
            </a:r>
            <a:r>
              <a:rPr lang="pt-BR" sz="2800" dirty="0" err="1"/>
              <a:t>which</a:t>
            </a:r>
            <a:r>
              <a:rPr lang="pt-BR" sz="2800" dirty="0"/>
              <a:t> </a:t>
            </a:r>
            <a:r>
              <a:rPr lang="pt-BR" sz="2800" dirty="0" err="1"/>
              <a:t>remains</a:t>
            </a:r>
            <a:r>
              <a:rPr lang="pt-BR" sz="2800" dirty="0"/>
              <a:t> </a:t>
            </a:r>
            <a:r>
              <a:rPr lang="pt-BR" sz="2800" dirty="0" err="1"/>
              <a:t>localized</a:t>
            </a:r>
            <a:r>
              <a:rPr lang="pt-BR" sz="2800" dirty="0"/>
              <a:t> in </a:t>
            </a:r>
            <a:r>
              <a:rPr lang="pt-BR" sz="2800" dirty="0" err="1"/>
              <a:t>space</a:t>
            </a:r>
            <a:r>
              <a:rPr lang="pt-BR" sz="2800" dirty="0"/>
              <a:t> </a:t>
            </a:r>
            <a:r>
              <a:rPr lang="pt-BR" sz="2800" dirty="0" err="1"/>
              <a:t>seems</a:t>
            </a:r>
            <a:r>
              <a:rPr lang="pt-BR" sz="2800" dirty="0"/>
              <a:t> a </a:t>
            </a:r>
            <a:r>
              <a:rPr lang="pt-BR" sz="2800" dirty="0" err="1"/>
              <a:t>violation</a:t>
            </a:r>
            <a:r>
              <a:rPr lang="pt-BR" sz="2800" dirty="0"/>
              <a:t> </a:t>
            </a:r>
            <a:r>
              <a:rPr lang="pt-BR" sz="2800" dirty="0" err="1" smtClean="0"/>
              <a:t>of</a:t>
            </a:r>
            <a:r>
              <a:rPr lang="pt-BR" sz="2800" dirty="0" smtClean="0"/>
              <a:t>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/>
              <a:t>very</a:t>
            </a:r>
            <a:r>
              <a:rPr lang="pt-BR" sz="2800" dirty="0"/>
              <a:t> </a:t>
            </a:r>
            <a:r>
              <a:rPr lang="pt-BR" sz="2800" dirty="0" err="1" smtClean="0"/>
              <a:t>conception</a:t>
            </a:r>
            <a:r>
              <a:rPr lang="pt-BR" sz="2800" dirty="0" smtClean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an</a:t>
            </a:r>
            <a:r>
              <a:rPr lang="pt-BR" sz="2800" dirty="0"/>
              <a:t> </a:t>
            </a:r>
            <a:r>
              <a:rPr lang="pt-BR" sz="2800" dirty="0" err="1"/>
              <a:t>electromagnetic</a:t>
            </a:r>
            <a:r>
              <a:rPr lang="pt-BR" sz="2800" dirty="0"/>
              <a:t> </a:t>
            </a:r>
            <a:r>
              <a:rPr lang="pt-BR" sz="2800" dirty="0" err="1"/>
              <a:t>disturbance</a:t>
            </a:r>
            <a:r>
              <a:rPr lang="pt-BR" sz="2800" dirty="0"/>
              <a:t>, </a:t>
            </a:r>
            <a:r>
              <a:rPr lang="pt-BR" sz="2800" dirty="0" err="1"/>
              <a:t>and</a:t>
            </a:r>
            <a:r>
              <a:rPr lang="pt-BR" sz="2800" dirty="0"/>
              <a:t> </a:t>
            </a:r>
            <a:r>
              <a:rPr lang="pt-BR" sz="2800" dirty="0" err="1"/>
              <a:t>second</a:t>
            </a:r>
            <a:r>
              <a:rPr lang="pt-BR" sz="2800" dirty="0"/>
              <a:t> </a:t>
            </a:r>
            <a:r>
              <a:rPr lang="pt-BR" sz="2800" dirty="0" err="1" smtClean="0"/>
              <a:t>because</a:t>
            </a:r>
            <a:r>
              <a:rPr lang="pt-BR" sz="2800" dirty="0"/>
              <a:t> </a:t>
            </a:r>
            <a:r>
              <a:rPr lang="pt-BR" sz="2800" dirty="0" smtClean="0"/>
              <a:t>it </a:t>
            </a:r>
            <a:r>
              <a:rPr lang="pt-BR" sz="2800" dirty="0" err="1" smtClean="0"/>
              <a:t>flies</a:t>
            </a:r>
            <a:r>
              <a:rPr lang="pt-BR" sz="2800" dirty="0" smtClean="0"/>
              <a:t> </a:t>
            </a:r>
            <a:r>
              <a:rPr lang="pt-BR" sz="2800" dirty="0"/>
              <a:t>in  </a:t>
            </a:r>
            <a:r>
              <a:rPr lang="pt-BR" sz="2800" dirty="0" err="1"/>
              <a:t>the</a:t>
            </a:r>
            <a:r>
              <a:rPr lang="pt-BR" sz="2800" dirty="0"/>
              <a:t> face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/>
              <a:t>thoroughly</a:t>
            </a:r>
            <a:r>
              <a:rPr lang="pt-BR" sz="2800" dirty="0"/>
              <a:t> </a:t>
            </a:r>
            <a:r>
              <a:rPr lang="pt-BR" sz="2800" dirty="0" err="1"/>
              <a:t>established</a:t>
            </a:r>
            <a:r>
              <a:rPr lang="pt-BR" sz="2800" dirty="0"/>
              <a:t>  </a:t>
            </a:r>
            <a:r>
              <a:rPr lang="pt-BR" sz="2800" dirty="0" err="1"/>
              <a:t>facts</a:t>
            </a:r>
            <a:r>
              <a:rPr lang="pt-BR" sz="2800" dirty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>
                <a:solidFill>
                  <a:srgbClr val="FF0000"/>
                </a:solidFill>
              </a:rPr>
              <a:t>interference</a:t>
            </a:r>
            <a:r>
              <a:rPr lang="pt-BR" sz="2800" dirty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8351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51520" y="116632"/>
            <a:ext cx="8712968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pt-BR" sz="2800" dirty="0"/>
              <a:t>The </a:t>
            </a:r>
            <a:r>
              <a:rPr lang="pt-BR" sz="2800" dirty="0" err="1"/>
              <a:t>hypothesis</a:t>
            </a:r>
            <a:r>
              <a:rPr lang="pt-BR" sz="2800" dirty="0"/>
              <a:t> </a:t>
            </a:r>
            <a:r>
              <a:rPr lang="pt-BR" sz="2800" dirty="0" err="1"/>
              <a:t>was</a:t>
            </a:r>
            <a:r>
              <a:rPr lang="pt-BR" sz="2800" dirty="0"/>
              <a:t> </a:t>
            </a:r>
            <a:r>
              <a:rPr lang="pt-BR" sz="2800" dirty="0" err="1"/>
              <a:t>apparently</a:t>
            </a:r>
            <a:r>
              <a:rPr lang="pt-BR" sz="2800" dirty="0"/>
              <a:t> </a:t>
            </a:r>
            <a:r>
              <a:rPr lang="pt-BR" sz="2800" dirty="0" err="1" smtClean="0"/>
              <a:t>made</a:t>
            </a:r>
            <a:r>
              <a:rPr lang="pt-BR" sz="2800" dirty="0" smtClean="0"/>
              <a:t> </a:t>
            </a:r>
            <a:r>
              <a:rPr lang="pt-BR" sz="2800" dirty="0" err="1" smtClean="0"/>
              <a:t>because</a:t>
            </a:r>
            <a:r>
              <a:rPr lang="pt-BR" sz="2800" dirty="0" smtClean="0"/>
              <a:t> </a:t>
            </a:r>
            <a:r>
              <a:rPr lang="pt-BR" sz="2800" dirty="0"/>
              <a:t>it </a:t>
            </a:r>
            <a:r>
              <a:rPr lang="pt-BR" sz="2800" dirty="0" err="1"/>
              <a:t>furnished</a:t>
            </a:r>
            <a:r>
              <a:rPr lang="pt-BR" sz="2800" dirty="0"/>
              <a:t> a </a:t>
            </a:r>
            <a:r>
              <a:rPr lang="pt-BR" sz="2800" dirty="0" err="1" smtClean="0">
                <a:solidFill>
                  <a:srgbClr val="FF0000"/>
                </a:solidFill>
              </a:rPr>
              <a:t>ready</a:t>
            </a:r>
            <a:r>
              <a:rPr lang="pt-BR" sz="2800" dirty="0" smtClean="0">
                <a:solidFill>
                  <a:srgbClr val="FF0000"/>
                </a:solidFill>
              </a:rPr>
              <a:t> </a:t>
            </a:r>
            <a:r>
              <a:rPr lang="pt-BR" sz="2800" dirty="0" err="1" smtClean="0">
                <a:solidFill>
                  <a:srgbClr val="FF0000"/>
                </a:solidFill>
              </a:rPr>
              <a:t>explanation</a:t>
            </a:r>
            <a:r>
              <a:rPr lang="pt-BR" sz="2800" dirty="0" smtClean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 smtClean="0"/>
              <a:t>one</a:t>
            </a:r>
            <a:r>
              <a:rPr lang="pt-BR" sz="2800" dirty="0" smtClean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 smtClean="0"/>
              <a:t>most</a:t>
            </a:r>
            <a:r>
              <a:rPr lang="pt-BR" sz="2800" dirty="0" smtClean="0"/>
              <a:t> </a:t>
            </a:r>
            <a:r>
              <a:rPr lang="pt-BR" sz="2800" dirty="0" err="1" smtClean="0"/>
              <a:t>remarkable</a:t>
            </a:r>
            <a:r>
              <a:rPr lang="pt-BR" sz="2800" dirty="0" smtClean="0"/>
              <a:t> </a:t>
            </a:r>
            <a:r>
              <a:rPr lang="pt-BR" sz="2800" dirty="0" err="1" smtClean="0"/>
              <a:t>facts</a:t>
            </a:r>
            <a:r>
              <a:rPr lang="pt-BR" sz="2800" dirty="0" smtClean="0"/>
              <a:t> </a:t>
            </a:r>
            <a:r>
              <a:rPr lang="pt-BR" sz="2800" dirty="0" err="1" smtClean="0"/>
              <a:t>brought</a:t>
            </a:r>
            <a:r>
              <a:rPr lang="pt-BR" sz="2800" dirty="0" smtClean="0"/>
              <a:t>  </a:t>
            </a:r>
            <a:r>
              <a:rPr lang="pt-BR" sz="2800" dirty="0" err="1"/>
              <a:t>to</a:t>
            </a:r>
            <a:r>
              <a:rPr lang="pt-BR" sz="2800" dirty="0"/>
              <a:t> light  </a:t>
            </a:r>
            <a:r>
              <a:rPr lang="pt-BR" sz="2800" dirty="0" err="1" smtClean="0"/>
              <a:t>by</a:t>
            </a:r>
            <a:r>
              <a:rPr lang="pt-BR" sz="2800" dirty="0" smtClean="0"/>
              <a:t> </a:t>
            </a:r>
            <a:r>
              <a:rPr lang="pt-BR" sz="2800" dirty="0" err="1" smtClean="0"/>
              <a:t>recent</a:t>
            </a:r>
            <a:r>
              <a:rPr lang="pt-BR" sz="2800" dirty="0"/>
              <a:t> </a:t>
            </a:r>
            <a:r>
              <a:rPr lang="pt-BR" sz="2800" dirty="0" err="1" smtClean="0"/>
              <a:t>investigations</a:t>
            </a:r>
            <a:r>
              <a:rPr lang="pt-BR" sz="2800" dirty="0"/>
              <a:t>, viz</a:t>
            </a:r>
            <a:r>
              <a:rPr lang="pt-BR" sz="2800" dirty="0" smtClean="0"/>
              <a:t>., </a:t>
            </a:r>
            <a:r>
              <a:rPr lang="pt-BR" sz="2800" dirty="0" err="1"/>
              <a:t>that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/>
              <a:t>energy</a:t>
            </a:r>
            <a:r>
              <a:rPr lang="pt-BR" sz="2800" dirty="0"/>
              <a:t> </a:t>
            </a:r>
            <a:r>
              <a:rPr lang="pt-BR" sz="2800" dirty="0" err="1"/>
              <a:t>with</a:t>
            </a:r>
            <a:r>
              <a:rPr lang="pt-BR" sz="2800" dirty="0"/>
              <a:t> </a:t>
            </a:r>
            <a:r>
              <a:rPr lang="pt-BR" sz="2800" dirty="0" err="1"/>
              <a:t>which</a:t>
            </a:r>
            <a:r>
              <a:rPr lang="pt-BR" sz="2800" dirty="0"/>
              <a:t> </a:t>
            </a:r>
            <a:r>
              <a:rPr lang="pt-BR" sz="2800" dirty="0" err="1" smtClean="0"/>
              <a:t>an</a:t>
            </a:r>
            <a:r>
              <a:rPr lang="pt-BR" sz="2800" dirty="0" smtClean="0"/>
              <a:t> </a:t>
            </a:r>
            <a:r>
              <a:rPr lang="pt-BR" sz="2800" dirty="0" err="1" smtClean="0"/>
              <a:t>electron</a:t>
            </a:r>
            <a:r>
              <a:rPr lang="pt-BR" sz="2800" dirty="0" smtClean="0"/>
              <a:t> </a:t>
            </a:r>
            <a:r>
              <a:rPr lang="pt-BR" sz="2800" dirty="0" err="1" smtClean="0"/>
              <a:t>is</a:t>
            </a:r>
            <a:r>
              <a:rPr lang="pt-BR" sz="2800" dirty="0" smtClean="0"/>
              <a:t> </a:t>
            </a:r>
            <a:r>
              <a:rPr lang="pt-BR" sz="2800" dirty="0" err="1" smtClean="0"/>
              <a:t>thrown</a:t>
            </a:r>
            <a:r>
              <a:rPr lang="pt-BR" sz="2800" dirty="0" smtClean="0"/>
              <a:t> </a:t>
            </a:r>
            <a:r>
              <a:rPr lang="pt-BR" sz="2800" dirty="0"/>
              <a:t>out </a:t>
            </a:r>
            <a:r>
              <a:rPr lang="pt-BR" sz="2800" dirty="0" err="1"/>
              <a:t>of</a:t>
            </a:r>
            <a:r>
              <a:rPr lang="pt-BR" sz="2800" dirty="0"/>
              <a:t> a </a:t>
            </a:r>
            <a:r>
              <a:rPr lang="pt-BR" sz="2800" dirty="0" smtClean="0"/>
              <a:t>metal </a:t>
            </a:r>
            <a:r>
              <a:rPr lang="pt-BR" sz="2800" dirty="0" err="1"/>
              <a:t>by</a:t>
            </a:r>
            <a:r>
              <a:rPr lang="pt-BR" sz="2800" dirty="0"/>
              <a:t> </a:t>
            </a:r>
            <a:r>
              <a:rPr lang="pt-BR" sz="2800" dirty="0" err="1"/>
              <a:t>ultra-violet</a:t>
            </a:r>
            <a:r>
              <a:rPr lang="pt-BR" sz="2800" dirty="0"/>
              <a:t> </a:t>
            </a:r>
            <a:r>
              <a:rPr lang="pt-BR" sz="2800" dirty="0" smtClean="0"/>
              <a:t>light </a:t>
            </a:r>
            <a:r>
              <a:rPr lang="pt-BR" sz="2800" dirty="0" err="1" smtClean="0"/>
              <a:t>or</a:t>
            </a:r>
            <a:r>
              <a:rPr lang="pt-BR" sz="2800" dirty="0" smtClean="0"/>
              <a:t> </a:t>
            </a:r>
            <a:r>
              <a:rPr lang="pt-BR" sz="2800" dirty="0" err="1" smtClean="0"/>
              <a:t>X</a:t>
            </a:r>
            <a:r>
              <a:rPr lang="pt-BR" sz="2800" dirty="0" err="1"/>
              <a:t>-rays</a:t>
            </a:r>
            <a:r>
              <a:rPr lang="pt-BR" sz="2800" dirty="0"/>
              <a:t> </a:t>
            </a:r>
            <a:r>
              <a:rPr lang="pt-BR" sz="2800" dirty="0" err="1"/>
              <a:t>is</a:t>
            </a:r>
            <a:r>
              <a:rPr lang="pt-BR" sz="2800" dirty="0"/>
              <a:t> </a:t>
            </a:r>
            <a:r>
              <a:rPr lang="pt-BR" sz="2800" dirty="0" err="1">
                <a:solidFill>
                  <a:srgbClr val="FF0000"/>
                </a:solidFill>
              </a:rPr>
              <a:t>independent</a:t>
            </a:r>
            <a:r>
              <a:rPr lang="pt-BR" sz="2800" dirty="0">
                <a:solidFill>
                  <a:srgbClr val="FF0000"/>
                </a:solidFill>
              </a:rPr>
              <a:t>  </a:t>
            </a:r>
            <a:r>
              <a:rPr lang="pt-BR" sz="2800" dirty="0" err="1">
                <a:solidFill>
                  <a:srgbClr val="FF0000"/>
                </a:solidFill>
              </a:rPr>
              <a:t>of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 smtClean="0">
                <a:solidFill>
                  <a:srgbClr val="FF0000"/>
                </a:solidFill>
              </a:rPr>
              <a:t>the</a:t>
            </a:r>
            <a:r>
              <a:rPr lang="pt-BR" sz="2800" dirty="0" smtClean="0">
                <a:solidFill>
                  <a:srgbClr val="FF0000"/>
                </a:solidFill>
              </a:rPr>
              <a:t> </a:t>
            </a:r>
            <a:r>
              <a:rPr lang="pt-BR" sz="2800" dirty="0" err="1" smtClean="0">
                <a:solidFill>
                  <a:srgbClr val="FF0000"/>
                </a:solidFill>
              </a:rPr>
              <a:t>intensity</a:t>
            </a:r>
            <a:r>
              <a:rPr lang="pt-BR" sz="2800" dirty="0" smtClean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of</a:t>
            </a:r>
            <a:r>
              <a:rPr lang="pt-BR" sz="2800" dirty="0">
                <a:solidFill>
                  <a:srgbClr val="FF0000"/>
                </a:solidFill>
              </a:rPr>
              <a:t>  </a:t>
            </a:r>
            <a:r>
              <a:rPr lang="pt-BR" sz="2800" dirty="0" err="1">
                <a:solidFill>
                  <a:srgbClr val="FF0000"/>
                </a:solidFill>
              </a:rPr>
              <a:t>the</a:t>
            </a:r>
            <a:r>
              <a:rPr lang="pt-BR" sz="2800" dirty="0">
                <a:solidFill>
                  <a:srgbClr val="FF0000"/>
                </a:solidFill>
              </a:rPr>
              <a:t> light</a:t>
            </a:r>
            <a:r>
              <a:rPr lang="pt-BR" sz="2800" dirty="0"/>
              <a:t> </a:t>
            </a:r>
            <a:r>
              <a:rPr lang="pt-BR" sz="2800" dirty="0" err="1"/>
              <a:t>while</a:t>
            </a:r>
            <a:r>
              <a:rPr lang="pt-BR" sz="2800" dirty="0"/>
              <a:t> it </a:t>
            </a:r>
            <a:r>
              <a:rPr lang="pt-BR" sz="2800" dirty="0" err="1">
                <a:solidFill>
                  <a:srgbClr val="FF0000"/>
                </a:solidFill>
              </a:rPr>
              <a:t>depends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on</a:t>
            </a:r>
            <a:r>
              <a:rPr lang="pt-BR" sz="2800" dirty="0">
                <a:solidFill>
                  <a:srgbClr val="FF0000"/>
                </a:solidFill>
              </a:rPr>
              <a:t>  its </a:t>
            </a:r>
            <a:r>
              <a:rPr lang="pt-BR" sz="2800" dirty="0" err="1">
                <a:solidFill>
                  <a:srgbClr val="FF0000"/>
                </a:solidFill>
              </a:rPr>
              <a:t>frequency</a:t>
            </a:r>
            <a:r>
              <a:rPr lang="pt-BR" sz="2800" dirty="0"/>
              <a:t>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0432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520" y="116632"/>
            <a:ext cx="8712968" cy="175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pt-BR" sz="2800" dirty="0" err="1" smtClean="0"/>
              <a:t>This</a:t>
            </a:r>
            <a:r>
              <a:rPr lang="pt-BR" sz="2800" dirty="0" smtClean="0"/>
              <a:t> </a:t>
            </a:r>
            <a:r>
              <a:rPr lang="pt-BR" sz="2800" dirty="0" err="1"/>
              <a:t>fact</a:t>
            </a:r>
            <a:r>
              <a:rPr lang="pt-BR" sz="2800" dirty="0"/>
              <a:t> </a:t>
            </a:r>
            <a:r>
              <a:rPr lang="pt-BR" sz="2800" dirty="0" err="1" smtClean="0"/>
              <a:t>alone</a:t>
            </a:r>
            <a:r>
              <a:rPr lang="pt-BR" sz="2800" dirty="0" smtClean="0"/>
              <a:t> </a:t>
            </a:r>
            <a:r>
              <a:rPr lang="pt-BR" sz="2800" dirty="0" err="1" smtClean="0"/>
              <a:t>seems</a:t>
            </a:r>
            <a:r>
              <a:rPr lang="pt-BR" sz="2800" dirty="0" smtClean="0"/>
              <a:t>  </a:t>
            </a:r>
            <a:r>
              <a:rPr lang="pt-BR" sz="2800" dirty="0" err="1"/>
              <a:t>to</a:t>
            </a:r>
            <a:r>
              <a:rPr lang="pt-BR" sz="2800" dirty="0"/>
              <a:t> </a:t>
            </a:r>
            <a:r>
              <a:rPr lang="pt-BR" sz="2800" dirty="0" err="1"/>
              <a:t>demand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</a:rPr>
              <a:t>some </a:t>
            </a:r>
            <a:r>
              <a:rPr lang="pt-BR" sz="2800" dirty="0" err="1">
                <a:solidFill>
                  <a:srgbClr val="FF0000"/>
                </a:solidFill>
              </a:rPr>
              <a:t>modification</a:t>
            </a:r>
            <a:r>
              <a:rPr lang="pt-BR" sz="2800" dirty="0">
                <a:solidFill>
                  <a:srgbClr val="FF0000"/>
                </a:solidFill>
              </a:rPr>
              <a:t>  </a:t>
            </a:r>
            <a:r>
              <a:rPr lang="pt-BR" sz="2800" dirty="0" err="1" smtClean="0">
                <a:solidFill>
                  <a:srgbClr val="FF0000"/>
                </a:solidFill>
              </a:rPr>
              <a:t>of</a:t>
            </a:r>
            <a:r>
              <a:rPr lang="pt-BR" sz="2800" dirty="0" smtClean="0">
                <a:solidFill>
                  <a:srgbClr val="FF0000"/>
                </a:solidFill>
              </a:rPr>
              <a:t> </a:t>
            </a:r>
            <a:r>
              <a:rPr lang="pt-BR" sz="2800" dirty="0" err="1" smtClean="0">
                <a:solidFill>
                  <a:srgbClr val="FF0000"/>
                </a:solidFill>
              </a:rPr>
              <a:t>classical</a:t>
            </a:r>
            <a:r>
              <a:rPr lang="pt-BR" sz="2800" dirty="0" smtClean="0">
                <a:solidFill>
                  <a:srgbClr val="FF0000"/>
                </a:solidFill>
              </a:rPr>
              <a:t>  </a:t>
            </a:r>
            <a:r>
              <a:rPr lang="pt-BR" sz="2800" dirty="0" err="1">
                <a:solidFill>
                  <a:srgbClr val="FF0000"/>
                </a:solidFill>
              </a:rPr>
              <a:t>theory</a:t>
            </a:r>
            <a:r>
              <a:rPr lang="pt-BR" sz="2800" dirty="0"/>
              <a:t> </a:t>
            </a:r>
            <a:r>
              <a:rPr lang="pt-BR" sz="2800" dirty="0" err="1"/>
              <a:t>or</a:t>
            </a:r>
            <a:r>
              <a:rPr lang="pt-BR" sz="2800" dirty="0"/>
              <a:t>, </a:t>
            </a:r>
            <a:r>
              <a:rPr lang="pt-BR" sz="2800" dirty="0" err="1"/>
              <a:t>at</a:t>
            </a:r>
            <a:r>
              <a:rPr lang="pt-BR" sz="2800" dirty="0"/>
              <a:t> </a:t>
            </a:r>
            <a:r>
              <a:rPr lang="pt-BR" sz="2800" dirty="0" err="1"/>
              <a:t>any</a:t>
            </a:r>
            <a:r>
              <a:rPr lang="pt-BR" sz="2800" dirty="0"/>
              <a:t>  rate</a:t>
            </a:r>
            <a:r>
              <a:rPr lang="pt-BR" sz="2800" dirty="0" smtClean="0"/>
              <a:t>, it </a:t>
            </a:r>
            <a:r>
              <a:rPr lang="pt-BR" sz="2800" dirty="0" err="1"/>
              <a:t>has</a:t>
            </a:r>
            <a:r>
              <a:rPr lang="pt-BR" sz="2800" dirty="0"/>
              <a:t>  </a:t>
            </a:r>
            <a:r>
              <a:rPr lang="pt-BR" sz="2800" dirty="0" err="1"/>
              <a:t>not</a:t>
            </a:r>
            <a:r>
              <a:rPr lang="pt-BR" sz="2800" dirty="0"/>
              <a:t> </a:t>
            </a:r>
            <a:r>
              <a:rPr lang="pt-BR" sz="2800" dirty="0" err="1"/>
              <a:t>yet</a:t>
            </a:r>
            <a:r>
              <a:rPr lang="pt-BR" sz="2800" dirty="0"/>
              <a:t> </a:t>
            </a:r>
            <a:r>
              <a:rPr lang="pt-BR" sz="2800" dirty="0" err="1" smtClean="0">
                <a:solidFill>
                  <a:srgbClr val="FF0000"/>
                </a:solidFill>
              </a:rPr>
              <a:t>been</a:t>
            </a:r>
            <a:r>
              <a:rPr lang="pt-BR" sz="2800" dirty="0" smtClean="0">
                <a:solidFill>
                  <a:srgbClr val="FF0000"/>
                </a:solidFill>
              </a:rPr>
              <a:t> </a:t>
            </a:r>
            <a:r>
              <a:rPr lang="pt-BR" sz="2800" dirty="0" err="1" smtClean="0">
                <a:solidFill>
                  <a:srgbClr val="FF0000"/>
                </a:solidFill>
              </a:rPr>
              <a:t>interpreted</a:t>
            </a:r>
            <a:r>
              <a:rPr lang="pt-BR" sz="2800" dirty="0" smtClean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satisfactorily</a:t>
            </a:r>
            <a:r>
              <a:rPr lang="pt-BR" sz="2800" dirty="0">
                <a:solidFill>
                  <a:srgbClr val="FF0000"/>
                </a:solidFill>
              </a:rPr>
              <a:t> in </a:t>
            </a:r>
            <a:r>
              <a:rPr lang="pt-BR" sz="2800" dirty="0" err="1">
                <a:solidFill>
                  <a:srgbClr val="FF0000"/>
                </a:solidFill>
              </a:rPr>
              <a:t>terms</a:t>
            </a:r>
            <a:r>
              <a:rPr lang="pt-BR" sz="2800" dirty="0">
                <a:solidFill>
                  <a:srgbClr val="FF0000"/>
                </a:solidFill>
              </a:rPr>
              <a:t>  </a:t>
            </a:r>
            <a:r>
              <a:rPr lang="pt-BR" sz="2800" dirty="0" err="1">
                <a:solidFill>
                  <a:srgbClr val="FF0000"/>
                </a:solidFill>
              </a:rPr>
              <a:t>of</a:t>
            </a:r>
            <a:r>
              <a:rPr lang="pt-BR" sz="2800" dirty="0">
                <a:solidFill>
                  <a:srgbClr val="FF0000"/>
                </a:solidFill>
              </a:rPr>
              <a:t> </a:t>
            </a:r>
            <a:r>
              <a:rPr lang="pt-BR" sz="2800" dirty="0" err="1">
                <a:solidFill>
                  <a:srgbClr val="FF0000"/>
                </a:solidFill>
              </a:rPr>
              <a:t>classical</a:t>
            </a:r>
            <a:r>
              <a:rPr lang="pt-BR" sz="2800" dirty="0">
                <a:solidFill>
                  <a:srgbClr val="FF0000"/>
                </a:solidFill>
              </a:rPr>
              <a:t>  </a:t>
            </a:r>
            <a:r>
              <a:rPr lang="pt-BR" sz="2800" dirty="0" err="1">
                <a:solidFill>
                  <a:srgbClr val="FF0000"/>
                </a:solidFill>
              </a:rPr>
              <a:t>theory</a:t>
            </a:r>
            <a:r>
              <a:rPr lang="pt-BR" sz="2800" dirty="0"/>
              <a:t>.</a:t>
            </a:r>
            <a:endParaRPr lang="pt-BR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2053702"/>
            <a:ext cx="5976664" cy="231140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2800" dirty="0" smtClean="0"/>
              <a:t>A transi</a:t>
            </a:r>
            <a:r>
              <a:rPr lang="pt-BR" sz="2800" dirty="0" smtClean="0"/>
              <a:t>ção de um paradigma em crise para um novo (...) está longe de ser um processo cumulativo obtido através de uma articulação do velho paradigma.</a:t>
            </a:r>
            <a:endParaRPr lang="pt-BR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812360" y="4536504"/>
            <a:ext cx="1260447" cy="2204864"/>
            <a:chOff x="7812360" y="4032448"/>
            <a:chExt cx="1260447" cy="220486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360" y="4032448"/>
              <a:ext cx="1260447" cy="220486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002867" y="4797152"/>
              <a:ext cx="961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smtClean="0"/>
                <a:t>p. </a:t>
              </a:r>
              <a:r>
                <a:rPr lang="pt-BR" sz="2400" dirty="0" smtClean="0"/>
                <a:t>116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8351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equipMillikanEsqu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36712"/>
            <a:ext cx="6372895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2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illikanPhotoelectricExp19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1124744"/>
            <a:ext cx="9017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92" y="128632"/>
            <a:ext cx="68453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9144000" cy="14151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rgbClr val="C4BD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1"/>
                </a:solidFill>
              </a:rPr>
              <a:t>Philosophical</a:t>
            </a:r>
            <a:r>
              <a:rPr lang="pt-BR" sz="2400" dirty="0">
                <a:solidFill>
                  <a:schemeClr val="tx1"/>
                </a:solidFill>
              </a:rPr>
              <a:t> Magazine, t. XLVII, p.446-457, 1924</a:t>
            </a:r>
            <a:endParaRPr lang="pt-BR" sz="24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2132856"/>
            <a:ext cx="9144000" cy="3659084"/>
            <a:chOff x="0" y="2132856"/>
            <a:chExt cx="9144000" cy="36590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32856"/>
              <a:ext cx="9144000" cy="365908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483768" y="5445224"/>
              <a:ext cx="6660232" cy="346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0432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1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528" y="260648"/>
            <a:ext cx="8568952" cy="37856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4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Um conceito de ciência extraído dos manuais de metodologia terá tantas probabilidades de assemelhar-se ao empreendimento que os produziu como a imagem de uma cultura nacional obtida através de um folheto turístico</a:t>
            </a:r>
            <a:endParaRPr lang="x-none" sz="40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668344" y="4437112"/>
            <a:ext cx="1260447" cy="2204864"/>
            <a:chOff x="7812360" y="4032448"/>
            <a:chExt cx="1260447" cy="220486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360" y="4032448"/>
              <a:ext cx="1260447" cy="220486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8230867" y="4797152"/>
              <a:ext cx="80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smtClean="0"/>
                <a:t>p. 19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70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844824"/>
            <a:ext cx="4608512" cy="3686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9438"/>
            <a:ext cx="2067594" cy="26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88640"/>
            <a:ext cx="5969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10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3528" y="260648"/>
            <a:ext cx="8568952" cy="37856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4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Ciência normal, atividade na qual a maioria dos cientistas emprega inevitavelmente quase todo seu tempo, é baseada no pressuposto de que a comunidade científica sabe como é o mundo</a:t>
            </a:r>
            <a:endParaRPr lang="x-none" sz="40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3366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165304"/>
            <a:ext cx="2555776" cy="6926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cas.ufrgs@gmail.com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36512" y="6309320"/>
            <a:ext cx="91805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7812360" y="4032448"/>
            <a:ext cx="1260447" cy="2204864"/>
            <a:chOff x="7812360" y="4032448"/>
            <a:chExt cx="1260447" cy="220486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2360" y="4032448"/>
              <a:ext cx="1260447" cy="220486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8230867" y="4797152"/>
              <a:ext cx="80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smtClean="0"/>
                <a:t>p. 24</a:t>
              </a:r>
              <a:endParaRPr lang="pt-B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81502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77265</TotalTime>
  <Words>1391</Words>
  <Application>Microsoft Macintosh PowerPoint</Application>
  <PresentationFormat>On-screen Show (4:3)</PresentationFormat>
  <Paragraphs>149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IF-UFRGS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Alberto dos Santos</dc:creator>
  <cp:lastModifiedBy>Carlos Alberto dos Santos</cp:lastModifiedBy>
  <cp:revision>776</cp:revision>
  <dcterms:created xsi:type="dcterms:W3CDTF">2014-05-13T01:35:41Z</dcterms:created>
  <dcterms:modified xsi:type="dcterms:W3CDTF">2016-08-23T12:25:35Z</dcterms:modified>
</cp:coreProperties>
</file>